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300" r:id="rId2"/>
    <p:sldId id="261" r:id="rId3"/>
    <p:sldId id="302" r:id="rId4"/>
    <p:sldId id="280" r:id="rId5"/>
    <p:sldId id="309" r:id="rId6"/>
    <p:sldId id="278" r:id="rId7"/>
    <p:sldId id="289" r:id="rId8"/>
    <p:sldId id="290" r:id="rId9"/>
    <p:sldId id="306" r:id="rId10"/>
    <p:sldId id="307" r:id="rId11"/>
    <p:sldId id="318" r:id="rId12"/>
    <p:sldId id="317" r:id="rId13"/>
    <p:sldId id="269" r:id="rId14"/>
    <p:sldId id="268" r:id="rId15"/>
    <p:sldId id="283" r:id="rId16"/>
    <p:sldId id="267" r:id="rId17"/>
    <p:sldId id="312" r:id="rId18"/>
    <p:sldId id="319" r:id="rId19"/>
    <p:sldId id="315" r:id="rId20"/>
    <p:sldId id="301" r:id="rId21"/>
    <p:sldId id="258" r:id="rId22"/>
    <p:sldId id="311" r:id="rId23"/>
    <p:sldId id="271" r:id="rId24"/>
    <p:sldId id="272" r:id="rId25"/>
    <p:sldId id="274" r:id="rId26"/>
    <p:sldId id="264" r:id="rId27"/>
    <p:sldId id="275" r:id="rId28"/>
    <p:sldId id="259" r:id="rId29"/>
    <p:sldId id="31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2. Collecting Money" id="{68139678-D29A-43C0-9C7C-F0647C68E9FA}">
          <p14:sldIdLst>
            <p14:sldId id="300"/>
            <p14:sldId id="261"/>
            <p14:sldId id="302"/>
            <p14:sldId id="280"/>
            <p14:sldId id="309"/>
            <p14:sldId id="278"/>
            <p14:sldId id="289"/>
            <p14:sldId id="290"/>
            <p14:sldId id="306"/>
            <p14:sldId id="307"/>
            <p14:sldId id="318"/>
            <p14:sldId id="317"/>
            <p14:sldId id="269"/>
            <p14:sldId id="268"/>
            <p14:sldId id="283"/>
            <p14:sldId id="267"/>
            <p14:sldId id="312"/>
            <p14:sldId id="319"/>
            <p14:sldId id="315"/>
            <p14:sldId id="301"/>
            <p14:sldId id="258"/>
            <p14:sldId id="311"/>
            <p14:sldId id="271"/>
            <p14:sldId id="272"/>
            <p14:sldId id="274"/>
            <p14:sldId id="264"/>
            <p14:sldId id="275"/>
            <p14:sldId id="259"/>
            <p14:sldId id="3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941"/>
    <a:srgbClr val="DC9362"/>
    <a:srgbClr val="B15E28"/>
    <a:srgbClr val="1B0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5" autoAdjust="0"/>
    <p:restoredTop sz="36089" autoAdjust="0"/>
  </p:normalViewPr>
  <p:slideViewPr>
    <p:cSldViewPr snapToGrid="0">
      <p:cViewPr varScale="1">
        <p:scale>
          <a:sx n="21" d="100"/>
          <a:sy n="21" d="100"/>
        </p:scale>
        <p:origin x="2328" y="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8" d="100"/>
          <a:sy n="68" d="100"/>
        </p:scale>
        <p:origin x="274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7.svg"/><Relationship Id="rId1" Type="http://schemas.openxmlformats.org/officeDocument/2006/relationships/image" Target="../media/image30.png"/><Relationship Id="rId6" Type="http://schemas.openxmlformats.org/officeDocument/2006/relationships/image" Target="../media/image21.svg"/><Relationship Id="rId5" Type="http://schemas.openxmlformats.org/officeDocument/2006/relationships/image" Target="../media/image32.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7.svg"/><Relationship Id="rId1" Type="http://schemas.openxmlformats.org/officeDocument/2006/relationships/image" Target="../media/image30.png"/><Relationship Id="rId6" Type="http://schemas.openxmlformats.org/officeDocument/2006/relationships/image" Target="../media/image21.svg"/><Relationship Id="rId5" Type="http://schemas.openxmlformats.org/officeDocument/2006/relationships/image" Target="../media/image32.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7.svg"/><Relationship Id="rId1" Type="http://schemas.openxmlformats.org/officeDocument/2006/relationships/image" Target="../media/image30.png"/><Relationship Id="rId6" Type="http://schemas.openxmlformats.org/officeDocument/2006/relationships/image" Target="../media/image21.svg"/><Relationship Id="rId5" Type="http://schemas.openxmlformats.org/officeDocument/2006/relationships/image" Target="../media/image32.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7.svg"/><Relationship Id="rId1" Type="http://schemas.openxmlformats.org/officeDocument/2006/relationships/image" Target="../media/image30.png"/><Relationship Id="rId6" Type="http://schemas.openxmlformats.org/officeDocument/2006/relationships/image" Target="../media/image21.svg"/><Relationship Id="rId5" Type="http://schemas.openxmlformats.org/officeDocument/2006/relationships/image" Target="../media/image32.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C881EFA-1436-428B-92CD-256F9132FE10}" type="doc">
      <dgm:prSet loTypeId="urn:microsoft.com/office/officeart/2018/2/layout/IconVerticalSolidList" loCatId="icon" qsTypeId="urn:microsoft.com/office/officeart/2005/8/quickstyle/simple5" qsCatId="simple" csTypeId="urn:microsoft.com/office/officeart/2018/5/colors/Iconchunking_neutralicontext_colorful1" csCatId="colorful" phldr="1"/>
      <dgm:spPr/>
      <dgm:t>
        <a:bodyPr/>
        <a:lstStyle/>
        <a:p>
          <a:endParaRPr lang="en-US"/>
        </a:p>
      </dgm:t>
    </dgm:pt>
    <dgm:pt modelId="{C53515C6-0089-465C-ABF5-28285302A88B}">
      <dgm:prSet/>
      <dgm:spPr/>
      <dgm:t>
        <a:bodyPr/>
        <a:lstStyle/>
        <a:p>
          <a:pPr>
            <a:lnSpc>
              <a:spcPct val="100000"/>
            </a:lnSpc>
          </a:pPr>
          <a:r>
            <a:rPr lang="en-US" dirty="0"/>
            <a:t>Remember social distancing guidelines – No cash fundraising at this time</a:t>
          </a:r>
        </a:p>
      </dgm:t>
    </dgm:pt>
    <dgm:pt modelId="{9164A49E-5051-4324-9C37-6E4C51A66F2E}" type="parTrans" cxnId="{B9B0A84B-E3EA-4C3A-B73C-C855E8D27C97}">
      <dgm:prSet/>
      <dgm:spPr/>
      <dgm:t>
        <a:bodyPr/>
        <a:lstStyle/>
        <a:p>
          <a:endParaRPr lang="en-US"/>
        </a:p>
      </dgm:t>
    </dgm:pt>
    <dgm:pt modelId="{03D54DD9-1854-4521-BE25-6665515AF09C}" type="sibTrans" cxnId="{B9B0A84B-E3EA-4C3A-B73C-C855E8D27C97}">
      <dgm:prSet/>
      <dgm:spPr/>
      <dgm:t>
        <a:bodyPr/>
        <a:lstStyle/>
        <a:p>
          <a:endParaRPr lang="en-US"/>
        </a:p>
      </dgm:t>
    </dgm:pt>
    <dgm:pt modelId="{4E8297AE-97FD-4D3D-A7E6-23F0B5FAA9CA}">
      <dgm:prSet/>
      <dgm:spPr/>
      <dgm:t>
        <a:bodyPr/>
        <a:lstStyle/>
        <a:p>
          <a:pPr>
            <a:lnSpc>
              <a:spcPct val="100000"/>
            </a:lnSpc>
          </a:pPr>
          <a:r>
            <a:rPr lang="en-US" dirty="0"/>
            <a:t>Deposits made at the Cashier’s Office within 24hrs, but no longer than 1 week</a:t>
          </a:r>
        </a:p>
      </dgm:t>
    </dgm:pt>
    <dgm:pt modelId="{0F7D1B5C-7206-40D3-8497-C20A95A99811}" type="parTrans" cxnId="{C1DE6E59-3E00-407D-BB2A-D9DE4F0FDE26}">
      <dgm:prSet/>
      <dgm:spPr/>
      <dgm:t>
        <a:bodyPr/>
        <a:lstStyle/>
        <a:p>
          <a:endParaRPr lang="en-US"/>
        </a:p>
      </dgm:t>
    </dgm:pt>
    <dgm:pt modelId="{146ECC67-9EE5-44EF-934B-8C0CB8B5493F}" type="sibTrans" cxnId="{C1DE6E59-3E00-407D-BB2A-D9DE4F0FDE26}">
      <dgm:prSet/>
      <dgm:spPr/>
      <dgm:t>
        <a:bodyPr/>
        <a:lstStyle/>
        <a:p>
          <a:endParaRPr lang="en-US"/>
        </a:p>
      </dgm:t>
    </dgm:pt>
    <dgm:pt modelId="{2C281DF5-0761-427B-BCCA-3B09722C79BF}">
      <dgm:prSet/>
      <dgm:spPr/>
      <dgm:t>
        <a:bodyPr/>
        <a:lstStyle/>
        <a:p>
          <a:pPr>
            <a:lnSpc>
              <a:spcPct val="100000"/>
            </a:lnSpc>
          </a:pPr>
          <a:r>
            <a:rPr lang="en-US" dirty="0"/>
            <a:t>Various online resources for virtual fundraising</a:t>
          </a:r>
        </a:p>
      </dgm:t>
    </dgm:pt>
    <dgm:pt modelId="{1BA82524-80BC-4950-A8E5-AB37DA4AEC0C}" type="parTrans" cxnId="{EFA3651D-6A46-4AAC-AFE6-D7B4040EE1CE}">
      <dgm:prSet/>
      <dgm:spPr/>
      <dgm:t>
        <a:bodyPr/>
        <a:lstStyle/>
        <a:p>
          <a:endParaRPr lang="en-US"/>
        </a:p>
      </dgm:t>
    </dgm:pt>
    <dgm:pt modelId="{90995E07-51A3-466F-A240-93D10220F4CE}" type="sibTrans" cxnId="{EFA3651D-6A46-4AAC-AFE6-D7B4040EE1CE}">
      <dgm:prSet/>
      <dgm:spPr/>
      <dgm:t>
        <a:bodyPr/>
        <a:lstStyle/>
        <a:p>
          <a:endParaRPr lang="en-US"/>
        </a:p>
      </dgm:t>
    </dgm:pt>
    <dgm:pt modelId="{B2FED449-F396-416D-B9BE-8B38F05EC37D}">
      <dgm:prSet/>
      <dgm:spPr/>
      <dgm:t>
        <a:bodyPr/>
        <a:lstStyle/>
        <a:p>
          <a:pPr>
            <a:lnSpc>
              <a:spcPct val="100000"/>
            </a:lnSpc>
          </a:pPr>
          <a:r>
            <a:rPr lang="en-US" dirty="0"/>
            <a:t>Acknowledge &amp; thank your donors for supporting your organization</a:t>
          </a:r>
        </a:p>
      </dgm:t>
    </dgm:pt>
    <dgm:pt modelId="{2A399CE2-C8E0-4238-A2AC-4FCFFB1439C0}" type="parTrans" cxnId="{51951208-FFD0-4047-954C-864CCA798EFC}">
      <dgm:prSet/>
      <dgm:spPr/>
      <dgm:t>
        <a:bodyPr/>
        <a:lstStyle/>
        <a:p>
          <a:endParaRPr lang="en-US"/>
        </a:p>
      </dgm:t>
    </dgm:pt>
    <dgm:pt modelId="{07669CC0-11FB-4682-B2C8-6348520BE070}" type="sibTrans" cxnId="{51951208-FFD0-4047-954C-864CCA798EFC}">
      <dgm:prSet/>
      <dgm:spPr/>
      <dgm:t>
        <a:bodyPr/>
        <a:lstStyle/>
        <a:p>
          <a:endParaRPr lang="en-US"/>
        </a:p>
      </dgm:t>
    </dgm:pt>
    <dgm:pt modelId="{42857241-1FE2-4418-9601-3AAA7D88FCDA}" type="pres">
      <dgm:prSet presAssocID="{DC881EFA-1436-428B-92CD-256F9132FE10}" presName="root" presStyleCnt="0">
        <dgm:presLayoutVars>
          <dgm:dir/>
          <dgm:resizeHandles val="exact"/>
        </dgm:presLayoutVars>
      </dgm:prSet>
      <dgm:spPr/>
      <dgm:t>
        <a:bodyPr/>
        <a:lstStyle/>
        <a:p>
          <a:endParaRPr lang="en-US"/>
        </a:p>
      </dgm:t>
    </dgm:pt>
    <dgm:pt modelId="{CB5F9E74-2D4D-42E8-A499-B45DB433CD7A}" type="pres">
      <dgm:prSet presAssocID="{C53515C6-0089-465C-ABF5-28285302A88B}" presName="compNode" presStyleCnt="0"/>
      <dgm:spPr/>
    </dgm:pt>
    <dgm:pt modelId="{EACDC986-8197-4099-95A9-2548C7C35F50}" type="pres">
      <dgm:prSet presAssocID="{C53515C6-0089-465C-ABF5-28285302A88B}" presName="bgRect" presStyleLbl="bgShp" presStyleIdx="0" presStyleCnt="4"/>
      <dgm:spPr/>
    </dgm:pt>
    <dgm:pt modelId="{C9B2271A-1F21-493E-A912-183753B93A8A}" type="pres">
      <dgm:prSet presAssocID="{C53515C6-0089-465C-ABF5-28285302A88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B91CD8B4-7177-4235-B8E2-31529A631F04}" type="pres">
      <dgm:prSet presAssocID="{C53515C6-0089-465C-ABF5-28285302A88B}" presName="spaceRect" presStyleCnt="0"/>
      <dgm:spPr/>
    </dgm:pt>
    <dgm:pt modelId="{FADC85D8-8E3E-42CD-8F0E-143D913C6D2B}" type="pres">
      <dgm:prSet presAssocID="{C53515C6-0089-465C-ABF5-28285302A88B}" presName="parTx" presStyleLbl="revTx" presStyleIdx="0" presStyleCnt="4">
        <dgm:presLayoutVars>
          <dgm:chMax val="0"/>
          <dgm:chPref val="0"/>
        </dgm:presLayoutVars>
      </dgm:prSet>
      <dgm:spPr/>
      <dgm:t>
        <a:bodyPr/>
        <a:lstStyle/>
        <a:p>
          <a:endParaRPr lang="en-US"/>
        </a:p>
      </dgm:t>
    </dgm:pt>
    <dgm:pt modelId="{1A00F47F-8314-47AA-88E2-F0A68CE05150}" type="pres">
      <dgm:prSet presAssocID="{03D54DD9-1854-4521-BE25-6665515AF09C}" presName="sibTrans" presStyleCnt="0"/>
      <dgm:spPr/>
    </dgm:pt>
    <dgm:pt modelId="{B871A403-1257-466D-ACDF-4D9E6E9BD9DF}" type="pres">
      <dgm:prSet presAssocID="{4E8297AE-97FD-4D3D-A7E6-23F0B5FAA9CA}" presName="compNode" presStyleCnt="0"/>
      <dgm:spPr/>
    </dgm:pt>
    <dgm:pt modelId="{06DC521A-A36D-4D47-BB80-8558C703F6D8}" type="pres">
      <dgm:prSet presAssocID="{4E8297AE-97FD-4D3D-A7E6-23F0B5FAA9CA}" presName="bgRect" presStyleLbl="bgShp" presStyleIdx="1" presStyleCnt="4"/>
      <dgm:spPr/>
    </dgm:pt>
    <dgm:pt modelId="{F36DE88E-918D-41EA-88C3-6CC2B238242C}" type="pres">
      <dgm:prSet presAssocID="{4E8297AE-97FD-4D3D-A7E6-23F0B5FAA9C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413D0432-0E20-4E68-906F-FAD5C6B3BA7A}" type="pres">
      <dgm:prSet presAssocID="{4E8297AE-97FD-4D3D-A7E6-23F0B5FAA9CA}" presName="spaceRect" presStyleCnt="0"/>
      <dgm:spPr/>
    </dgm:pt>
    <dgm:pt modelId="{E6934238-D152-4F45-85CF-EE83CD210723}" type="pres">
      <dgm:prSet presAssocID="{4E8297AE-97FD-4D3D-A7E6-23F0B5FAA9CA}" presName="parTx" presStyleLbl="revTx" presStyleIdx="1" presStyleCnt="4">
        <dgm:presLayoutVars>
          <dgm:chMax val="0"/>
          <dgm:chPref val="0"/>
        </dgm:presLayoutVars>
      </dgm:prSet>
      <dgm:spPr/>
      <dgm:t>
        <a:bodyPr/>
        <a:lstStyle/>
        <a:p>
          <a:endParaRPr lang="en-US"/>
        </a:p>
      </dgm:t>
    </dgm:pt>
    <dgm:pt modelId="{DDA7B1B0-CEAC-4F20-924E-9C3ACFFB0431}" type="pres">
      <dgm:prSet presAssocID="{146ECC67-9EE5-44EF-934B-8C0CB8B5493F}" presName="sibTrans" presStyleCnt="0"/>
      <dgm:spPr/>
    </dgm:pt>
    <dgm:pt modelId="{D3E640CC-2FA6-4007-AA53-0B4F7AE24F93}" type="pres">
      <dgm:prSet presAssocID="{2C281DF5-0761-427B-BCCA-3B09722C79BF}" presName="compNode" presStyleCnt="0"/>
      <dgm:spPr/>
    </dgm:pt>
    <dgm:pt modelId="{68A5D0B5-9249-4140-A019-093E9CB40CE7}" type="pres">
      <dgm:prSet presAssocID="{2C281DF5-0761-427B-BCCA-3B09722C79BF}" presName="bgRect" presStyleLbl="bgShp" presStyleIdx="2" presStyleCnt="4"/>
      <dgm:spPr/>
    </dgm:pt>
    <dgm:pt modelId="{2F03A262-0D46-4428-BA86-DD1F55185039}" type="pres">
      <dgm:prSet presAssocID="{2C281DF5-0761-427B-BCCA-3B09722C79B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30BBCAC6-1E00-4BBB-B964-334132FC9DF7}" type="pres">
      <dgm:prSet presAssocID="{2C281DF5-0761-427B-BCCA-3B09722C79BF}" presName="spaceRect" presStyleCnt="0"/>
      <dgm:spPr/>
    </dgm:pt>
    <dgm:pt modelId="{8FDE7E04-B8DA-4F72-996B-DCE8D05E26C7}" type="pres">
      <dgm:prSet presAssocID="{2C281DF5-0761-427B-BCCA-3B09722C79BF}" presName="parTx" presStyleLbl="revTx" presStyleIdx="2" presStyleCnt="4">
        <dgm:presLayoutVars>
          <dgm:chMax val="0"/>
          <dgm:chPref val="0"/>
        </dgm:presLayoutVars>
      </dgm:prSet>
      <dgm:spPr/>
      <dgm:t>
        <a:bodyPr/>
        <a:lstStyle/>
        <a:p>
          <a:endParaRPr lang="en-US"/>
        </a:p>
      </dgm:t>
    </dgm:pt>
    <dgm:pt modelId="{969759A6-6002-4E3B-B064-AF8C42290CDB}" type="pres">
      <dgm:prSet presAssocID="{90995E07-51A3-466F-A240-93D10220F4CE}" presName="sibTrans" presStyleCnt="0"/>
      <dgm:spPr/>
    </dgm:pt>
    <dgm:pt modelId="{DF7B093D-9FF2-45A1-92A7-E245F77A40AE}" type="pres">
      <dgm:prSet presAssocID="{B2FED449-F396-416D-B9BE-8B38F05EC37D}" presName="compNode" presStyleCnt="0"/>
      <dgm:spPr/>
    </dgm:pt>
    <dgm:pt modelId="{46A706F4-C50F-40D9-840A-A665C57B1313}" type="pres">
      <dgm:prSet presAssocID="{B2FED449-F396-416D-B9BE-8B38F05EC37D}" presName="bgRect" presStyleLbl="bgShp" presStyleIdx="3" presStyleCnt="4"/>
      <dgm:spPr/>
    </dgm:pt>
    <dgm:pt modelId="{E10F8354-DC3F-49D6-8609-3083F0120E12}" type="pres">
      <dgm:prSet presAssocID="{B2FED449-F396-416D-B9BE-8B38F05EC37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71D3672E-7F31-4BE1-9CE1-A6C028F0A1AB}" type="pres">
      <dgm:prSet presAssocID="{B2FED449-F396-416D-B9BE-8B38F05EC37D}" presName="spaceRect" presStyleCnt="0"/>
      <dgm:spPr/>
    </dgm:pt>
    <dgm:pt modelId="{193DCF62-4317-4B7E-A0D1-1984BA604BC6}" type="pres">
      <dgm:prSet presAssocID="{B2FED449-F396-416D-B9BE-8B38F05EC37D}" presName="parTx" presStyleLbl="revTx" presStyleIdx="3" presStyleCnt="4">
        <dgm:presLayoutVars>
          <dgm:chMax val="0"/>
          <dgm:chPref val="0"/>
        </dgm:presLayoutVars>
      </dgm:prSet>
      <dgm:spPr/>
      <dgm:t>
        <a:bodyPr/>
        <a:lstStyle/>
        <a:p>
          <a:endParaRPr lang="en-US"/>
        </a:p>
      </dgm:t>
    </dgm:pt>
  </dgm:ptLst>
  <dgm:cxnLst>
    <dgm:cxn modelId="{E09E7CCF-416B-48EB-A363-D0CB901B3C6F}" type="presOf" srcId="{DC881EFA-1436-428B-92CD-256F9132FE10}" destId="{42857241-1FE2-4418-9601-3AAA7D88FCDA}" srcOrd="0" destOrd="0" presId="urn:microsoft.com/office/officeart/2018/2/layout/IconVerticalSolidList"/>
    <dgm:cxn modelId="{51951208-FFD0-4047-954C-864CCA798EFC}" srcId="{DC881EFA-1436-428B-92CD-256F9132FE10}" destId="{B2FED449-F396-416D-B9BE-8B38F05EC37D}" srcOrd="3" destOrd="0" parTransId="{2A399CE2-C8E0-4238-A2AC-4FCFFB1439C0}" sibTransId="{07669CC0-11FB-4682-B2C8-6348520BE070}"/>
    <dgm:cxn modelId="{6E6DDA7D-6897-4F39-9405-208C8BB69145}" type="presOf" srcId="{C53515C6-0089-465C-ABF5-28285302A88B}" destId="{FADC85D8-8E3E-42CD-8F0E-143D913C6D2B}" srcOrd="0" destOrd="0" presId="urn:microsoft.com/office/officeart/2018/2/layout/IconVerticalSolidList"/>
    <dgm:cxn modelId="{351C8026-114D-4EC4-B54F-219CAD7846A6}" type="presOf" srcId="{4E8297AE-97FD-4D3D-A7E6-23F0B5FAA9CA}" destId="{E6934238-D152-4F45-85CF-EE83CD210723}" srcOrd="0" destOrd="0" presId="urn:microsoft.com/office/officeart/2018/2/layout/IconVerticalSolidList"/>
    <dgm:cxn modelId="{EFA3651D-6A46-4AAC-AFE6-D7B4040EE1CE}" srcId="{DC881EFA-1436-428B-92CD-256F9132FE10}" destId="{2C281DF5-0761-427B-BCCA-3B09722C79BF}" srcOrd="2" destOrd="0" parTransId="{1BA82524-80BC-4950-A8E5-AB37DA4AEC0C}" sibTransId="{90995E07-51A3-466F-A240-93D10220F4CE}"/>
    <dgm:cxn modelId="{C1DE6E59-3E00-407D-BB2A-D9DE4F0FDE26}" srcId="{DC881EFA-1436-428B-92CD-256F9132FE10}" destId="{4E8297AE-97FD-4D3D-A7E6-23F0B5FAA9CA}" srcOrd="1" destOrd="0" parTransId="{0F7D1B5C-7206-40D3-8497-C20A95A99811}" sibTransId="{146ECC67-9EE5-44EF-934B-8C0CB8B5493F}"/>
    <dgm:cxn modelId="{B431ED9E-534C-4B52-BABC-EE1139788D71}" type="presOf" srcId="{2C281DF5-0761-427B-BCCA-3B09722C79BF}" destId="{8FDE7E04-B8DA-4F72-996B-DCE8D05E26C7}" srcOrd="0" destOrd="0" presId="urn:microsoft.com/office/officeart/2018/2/layout/IconVerticalSolidList"/>
    <dgm:cxn modelId="{3BB72517-F847-4145-A5BC-E0F7E098D339}" type="presOf" srcId="{B2FED449-F396-416D-B9BE-8B38F05EC37D}" destId="{193DCF62-4317-4B7E-A0D1-1984BA604BC6}" srcOrd="0" destOrd="0" presId="urn:microsoft.com/office/officeart/2018/2/layout/IconVerticalSolidList"/>
    <dgm:cxn modelId="{B9B0A84B-E3EA-4C3A-B73C-C855E8D27C97}" srcId="{DC881EFA-1436-428B-92CD-256F9132FE10}" destId="{C53515C6-0089-465C-ABF5-28285302A88B}" srcOrd="0" destOrd="0" parTransId="{9164A49E-5051-4324-9C37-6E4C51A66F2E}" sibTransId="{03D54DD9-1854-4521-BE25-6665515AF09C}"/>
    <dgm:cxn modelId="{F4823D72-970F-4206-A9AD-58CC30B86E0C}" type="presParOf" srcId="{42857241-1FE2-4418-9601-3AAA7D88FCDA}" destId="{CB5F9E74-2D4D-42E8-A499-B45DB433CD7A}" srcOrd="0" destOrd="0" presId="urn:microsoft.com/office/officeart/2018/2/layout/IconVerticalSolidList"/>
    <dgm:cxn modelId="{C5B28F6B-6CE5-407C-9738-D00E45BB7A5D}" type="presParOf" srcId="{CB5F9E74-2D4D-42E8-A499-B45DB433CD7A}" destId="{EACDC986-8197-4099-95A9-2548C7C35F50}" srcOrd="0" destOrd="0" presId="urn:microsoft.com/office/officeart/2018/2/layout/IconVerticalSolidList"/>
    <dgm:cxn modelId="{9EDB74D0-B9B2-4851-B7D5-FC1DAF48B4D9}" type="presParOf" srcId="{CB5F9E74-2D4D-42E8-A499-B45DB433CD7A}" destId="{C9B2271A-1F21-493E-A912-183753B93A8A}" srcOrd="1" destOrd="0" presId="urn:microsoft.com/office/officeart/2018/2/layout/IconVerticalSolidList"/>
    <dgm:cxn modelId="{4D105705-8BB1-4324-949F-EE724E491C47}" type="presParOf" srcId="{CB5F9E74-2D4D-42E8-A499-B45DB433CD7A}" destId="{B91CD8B4-7177-4235-B8E2-31529A631F04}" srcOrd="2" destOrd="0" presId="urn:microsoft.com/office/officeart/2018/2/layout/IconVerticalSolidList"/>
    <dgm:cxn modelId="{7A3B0CC1-696F-442F-BA8F-A0A6C516D918}" type="presParOf" srcId="{CB5F9E74-2D4D-42E8-A499-B45DB433CD7A}" destId="{FADC85D8-8E3E-42CD-8F0E-143D913C6D2B}" srcOrd="3" destOrd="0" presId="urn:microsoft.com/office/officeart/2018/2/layout/IconVerticalSolidList"/>
    <dgm:cxn modelId="{28152D9E-483D-4077-B526-252E2740FCC9}" type="presParOf" srcId="{42857241-1FE2-4418-9601-3AAA7D88FCDA}" destId="{1A00F47F-8314-47AA-88E2-F0A68CE05150}" srcOrd="1" destOrd="0" presId="urn:microsoft.com/office/officeart/2018/2/layout/IconVerticalSolidList"/>
    <dgm:cxn modelId="{DE0502C6-E8BA-4D8B-B58A-BA96C207090F}" type="presParOf" srcId="{42857241-1FE2-4418-9601-3AAA7D88FCDA}" destId="{B871A403-1257-466D-ACDF-4D9E6E9BD9DF}" srcOrd="2" destOrd="0" presId="urn:microsoft.com/office/officeart/2018/2/layout/IconVerticalSolidList"/>
    <dgm:cxn modelId="{F9DFFBF4-2992-4B5E-9EA8-9A7206C566CC}" type="presParOf" srcId="{B871A403-1257-466D-ACDF-4D9E6E9BD9DF}" destId="{06DC521A-A36D-4D47-BB80-8558C703F6D8}" srcOrd="0" destOrd="0" presId="urn:microsoft.com/office/officeart/2018/2/layout/IconVerticalSolidList"/>
    <dgm:cxn modelId="{1B6CB886-97E9-4B78-A211-9C64EA80450A}" type="presParOf" srcId="{B871A403-1257-466D-ACDF-4D9E6E9BD9DF}" destId="{F36DE88E-918D-41EA-88C3-6CC2B238242C}" srcOrd="1" destOrd="0" presId="urn:microsoft.com/office/officeart/2018/2/layout/IconVerticalSolidList"/>
    <dgm:cxn modelId="{A2375C6D-9949-450C-B6E8-574794580F74}" type="presParOf" srcId="{B871A403-1257-466D-ACDF-4D9E6E9BD9DF}" destId="{413D0432-0E20-4E68-906F-FAD5C6B3BA7A}" srcOrd="2" destOrd="0" presId="urn:microsoft.com/office/officeart/2018/2/layout/IconVerticalSolidList"/>
    <dgm:cxn modelId="{D8E81FC6-EFD0-479C-8DB5-5A7D3D819E3D}" type="presParOf" srcId="{B871A403-1257-466D-ACDF-4D9E6E9BD9DF}" destId="{E6934238-D152-4F45-85CF-EE83CD210723}" srcOrd="3" destOrd="0" presId="urn:microsoft.com/office/officeart/2018/2/layout/IconVerticalSolidList"/>
    <dgm:cxn modelId="{E58A6B61-562B-4042-947C-5FB60EF332E6}" type="presParOf" srcId="{42857241-1FE2-4418-9601-3AAA7D88FCDA}" destId="{DDA7B1B0-CEAC-4F20-924E-9C3ACFFB0431}" srcOrd="3" destOrd="0" presId="urn:microsoft.com/office/officeart/2018/2/layout/IconVerticalSolidList"/>
    <dgm:cxn modelId="{8F8FE1E0-1317-4350-8A74-2784079CF3F3}" type="presParOf" srcId="{42857241-1FE2-4418-9601-3AAA7D88FCDA}" destId="{D3E640CC-2FA6-4007-AA53-0B4F7AE24F93}" srcOrd="4" destOrd="0" presId="urn:microsoft.com/office/officeart/2018/2/layout/IconVerticalSolidList"/>
    <dgm:cxn modelId="{D7B2D97F-F9D2-4B9F-9F9E-D9B84966F9A5}" type="presParOf" srcId="{D3E640CC-2FA6-4007-AA53-0B4F7AE24F93}" destId="{68A5D0B5-9249-4140-A019-093E9CB40CE7}" srcOrd="0" destOrd="0" presId="urn:microsoft.com/office/officeart/2018/2/layout/IconVerticalSolidList"/>
    <dgm:cxn modelId="{22001292-F840-4837-A0E3-27895EC22162}" type="presParOf" srcId="{D3E640CC-2FA6-4007-AA53-0B4F7AE24F93}" destId="{2F03A262-0D46-4428-BA86-DD1F55185039}" srcOrd="1" destOrd="0" presId="urn:microsoft.com/office/officeart/2018/2/layout/IconVerticalSolidList"/>
    <dgm:cxn modelId="{7B25FF8A-85AB-4FB1-8219-94419B032DE9}" type="presParOf" srcId="{D3E640CC-2FA6-4007-AA53-0B4F7AE24F93}" destId="{30BBCAC6-1E00-4BBB-B964-334132FC9DF7}" srcOrd="2" destOrd="0" presId="urn:microsoft.com/office/officeart/2018/2/layout/IconVerticalSolidList"/>
    <dgm:cxn modelId="{B94F124A-3709-400C-9D7C-CCB845B75BCD}" type="presParOf" srcId="{D3E640CC-2FA6-4007-AA53-0B4F7AE24F93}" destId="{8FDE7E04-B8DA-4F72-996B-DCE8D05E26C7}" srcOrd="3" destOrd="0" presId="urn:microsoft.com/office/officeart/2018/2/layout/IconVerticalSolidList"/>
    <dgm:cxn modelId="{890EB6F4-FDBD-4297-A158-093BE41292E6}" type="presParOf" srcId="{42857241-1FE2-4418-9601-3AAA7D88FCDA}" destId="{969759A6-6002-4E3B-B064-AF8C42290CDB}" srcOrd="5" destOrd="0" presId="urn:microsoft.com/office/officeart/2018/2/layout/IconVerticalSolidList"/>
    <dgm:cxn modelId="{F83D6ECB-748A-4694-B5D4-B1A56788B5EB}" type="presParOf" srcId="{42857241-1FE2-4418-9601-3AAA7D88FCDA}" destId="{DF7B093D-9FF2-45A1-92A7-E245F77A40AE}" srcOrd="6" destOrd="0" presId="urn:microsoft.com/office/officeart/2018/2/layout/IconVerticalSolidList"/>
    <dgm:cxn modelId="{535FE0DD-2C74-4498-AE24-885B607DBCDE}" type="presParOf" srcId="{DF7B093D-9FF2-45A1-92A7-E245F77A40AE}" destId="{46A706F4-C50F-40D9-840A-A665C57B1313}" srcOrd="0" destOrd="0" presId="urn:microsoft.com/office/officeart/2018/2/layout/IconVerticalSolidList"/>
    <dgm:cxn modelId="{44BEB769-9817-4290-B390-9564D494F291}" type="presParOf" srcId="{DF7B093D-9FF2-45A1-92A7-E245F77A40AE}" destId="{E10F8354-DC3F-49D6-8609-3083F0120E12}" srcOrd="1" destOrd="0" presId="urn:microsoft.com/office/officeart/2018/2/layout/IconVerticalSolidList"/>
    <dgm:cxn modelId="{AAE5D8B5-40B2-48B1-9B0E-0F7930582D6E}" type="presParOf" srcId="{DF7B093D-9FF2-45A1-92A7-E245F77A40AE}" destId="{71D3672E-7F31-4BE1-9CE1-A6C028F0A1AB}" srcOrd="2" destOrd="0" presId="urn:microsoft.com/office/officeart/2018/2/layout/IconVerticalSolidList"/>
    <dgm:cxn modelId="{9A9B4EE2-665B-4A5C-A0BE-2E514CAAAC37}" type="presParOf" srcId="{DF7B093D-9FF2-45A1-92A7-E245F77A40AE}" destId="{193DCF62-4317-4B7E-A0D1-1984BA604BC6}"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881EFA-1436-428B-92CD-256F9132FE10}" type="doc">
      <dgm:prSet loTypeId="urn:microsoft.com/office/officeart/2018/2/layout/IconVerticalSolidList" loCatId="icon" qsTypeId="urn:microsoft.com/office/officeart/2005/8/quickstyle/simple5" qsCatId="simple" csTypeId="urn:microsoft.com/office/officeart/2018/5/colors/Iconchunking_neutralicontext_colorful1" csCatId="colorful" phldr="1"/>
      <dgm:spPr/>
      <dgm:t>
        <a:bodyPr/>
        <a:lstStyle/>
        <a:p>
          <a:endParaRPr lang="en-US"/>
        </a:p>
      </dgm:t>
    </dgm:pt>
    <dgm:pt modelId="{C53515C6-0089-465C-ABF5-28285302A88B}">
      <dgm:prSet/>
      <dgm:spPr/>
      <dgm:t>
        <a:bodyPr/>
        <a:lstStyle/>
        <a:p>
          <a:pPr>
            <a:lnSpc>
              <a:spcPct val="100000"/>
            </a:lnSpc>
          </a:pPr>
          <a:r>
            <a:rPr lang="en-US" dirty="0"/>
            <a:t>Most payments from </a:t>
          </a:r>
          <a:r>
            <a:rPr lang="en-US"/>
            <a:t>the org </a:t>
          </a:r>
          <a:r>
            <a:rPr lang="en-US" dirty="0"/>
            <a:t>account can be made directly to vendors</a:t>
          </a:r>
        </a:p>
      </dgm:t>
    </dgm:pt>
    <dgm:pt modelId="{9164A49E-5051-4324-9C37-6E4C51A66F2E}" type="parTrans" cxnId="{B9B0A84B-E3EA-4C3A-B73C-C855E8D27C97}">
      <dgm:prSet/>
      <dgm:spPr/>
      <dgm:t>
        <a:bodyPr/>
        <a:lstStyle/>
        <a:p>
          <a:endParaRPr lang="en-US"/>
        </a:p>
      </dgm:t>
    </dgm:pt>
    <dgm:pt modelId="{03D54DD9-1854-4521-BE25-6665515AF09C}" type="sibTrans" cxnId="{B9B0A84B-E3EA-4C3A-B73C-C855E8D27C97}">
      <dgm:prSet/>
      <dgm:spPr/>
      <dgm:t>
        <a:bodyPr/>
        <a:lstStyle/>
        <a:p>
          <a:endParaRPr lang="en-US"/>
        </a:p>
      </dgm:t>
    </dgm:pt>
    <dgm:pt modelId="{4E8297AE-97FD-4D3D-A7E6-23F0B5FAA9CA}">
      <dgm:prSet/>
      <dgm:spPr/>
      <dgm:t>
        <a:bodyPr/>
        <a:lstStyle/>
        <a:p>
          <a:pPr>
            <a:lnSpc>
              <a:spcPct val="100000"/>
            </a:lnSpc>
          </a:pPr>
          <a:r>
            <a:rPr lang="en-US" dirty="0"/>
            <a:t>Club Financial Coordinator can help you purchase things online with the </a:t>
          </a:r>
          <a:r>
            <a:rPr lang="en-US" dirty="0" err="1"/>
            <a:t>Procard</a:t>
          </a:r>
          <a:endParaRPr lang="en-US" dirty="0"/>
        </a:p>
      </dgm:t>
    </dgm:pt>
    <dgm:pt modelId="{0F7D1B5C-7206-40D3-8497-C20A95A99811}" type="parTrans" cxnId="{C1DE6E59-3E00-407D-BB2A-D9DE4F0FDE26}">
      <dgm:prSet/>
      <dgm:spPr/>
      <dgm:t>
        <a:bodyPr/>
        <a:lstStyle/>
        <a:p>
          <a:endParaRPr lang="en-US"/>
        </a:p>
      </dgm:t>
    </dgm:pt>
    <dgm:pt modelId="{146ECC67-9EE5-44EF-934B-8C0CB8B5493F}" type="sibTrans" cxnId="{C1DE6E59-3E00-407D-BB2A-D9DE4F0FDE26}">
      <dgm:prSet/>
      <dgm:spPr/>
      <dgm:t>
        <a:bodyPr/>
        <a:lstStyle/>
        <a:p>
          <a:endParaRPr lang="en-US"/>
        </a:p>
      </dgm:t>
    </dgm:pt>
    <dgm:pt modelId="{2C281DF5-0761-427B-BCCA-3B09722C79BF}">
      <dgm:prSet/>
      <dgm:spPr/>
      <dgm:t>
        <a:bodyPr/>
        <a:lstStyle/>
        <a:p>
          <a:pPr>
            <a:lnSpc>
              <a:spcPct val="100000"/>
            </a:lnSpc>
          </a:pPr>
          <a:r>
            <a:rPr lang="en-US" dirty="0"/>
            <a:t>No reimbursements for travel or group events at this time</a:t>
          </a:r>
        </a:p>
      </dgm:t>
    </dgm:pt>
    <dgm:pt modelId="{1BA82524-80BC-4950-A8E5-AB37DA4AEC0C}" type="parTrans" cxnId="{EFA3651D-6A46-4AAC-AFE6-D7B4040EE1CE}">
      <dgm:prSet/>
      <dgm:spPr/>
      <dgm:t>
        <a:bodyPr/>
        <a:lstStyle/>
        <a:p>
          <a:endParaRPr lang="en-US"/>
        </a:p>
      </dgm:t>
    </dgm:pt>
    <dgm:pt modelId="{90995E07-51A3-466F-A240-93D10220F4CE}" type="sibTrans" cxnId="{EFA3651D-6A46-4AAC-AFE6-D7B4040EE1CE}">
      <dgm:prSet/>
      <dgm:spPr/>
      <dgm:t>
        <a:bodyPr/>
        <a:lstStyle/>
        <a:p>
          <a:endParaRPr lang="en-US"/>
        </a:p>
      </dgm:t>
    </dgm:pt>
    <dgm:pt modelId="{B2FED449-F396-416D-B9BE-8B38F05EC37D}">
      <dgm:prSet/>
      <dgm:spPr/>
      <dgm:t>
        <a:bodyPr/>
        <a:lstStyle/>
        <a:p>
          <a:pPr>
            <a:lnSpc>
              <a:spcPct val="100000"/>
            </a:lnSpc>
          </a:pPr>
          <a:r>
            <a:rPr lang="en-US" dirty="0"/>
            <a:t>Make sure to keep your receipts if you need a reimbursement</a:t>
          </a:r>
        </a:p>
      </dgm:t>
    </dgm:pt>
    <dgm:pt modelId="{2A399CE2-C8E0-4238-A2AC-4FCFFB1439C0}" type="parTrans" cxnId="{51951208-FFD0-4047-954C-864CCA798EFC}">
      <dgm:prSet/>
      <dgm:spPr/>
      <dgm:t>
        <a:bodyPr/>
        <a:lstStyle/>
        <a:p>
          <a:endParaRPr lang="en-US"/>
        </a:p>
      </dgm:t>
    </dgm:pt>
    <dgm:pt modelId="{07669CC0-11FB-4682-B2C8-6348520BE070}" type="sibTrans" cxnId="{51951208-FFD0-4047-954C-864CCA798EFC}">
      <dgm:prSet/>
      <dgm:spPr/>
      <dgm:t>
        <a:bodyPr/>
        <a:lstStyle/>
        <a:p>
          <a:endParaRPr lang="en-US"/>
        </a:p>
      </dgm:t>
    </dgm:pt>
    <dgm:pt modelId="{42857241-1FE2-4418-9601-3AAA7D88FCDA}" type="pres">
      <dgm:prSet presAssocID="{DC881EFA-1436-428B-92CD-256F9132FE10}" presName="root" presStyleCnt="0">
        <dgm:presLayoutVars>
          <dgm:dir/>
          <dgm:resizeHandles val="exact"/>
        </dgm:presLayoutVars>
      </dgm:prSet>
      <dgm:spPr/>
      <dgm:t>
        <a:bodyPr/>
        <a:lstStyle/>
        <a:p>
          <a:endParaRPr lang="en-US"/>
        </a:p>
      </dgm:t>
    </dgm:pt>
    <dgm:pt modelId="{CB5F9E74-2D4D-42E8-A499-B45DB433CD7A}" type="pres">
      <dgm:prSet presAssocID="{C53515C6-0089-465C-ABF5-28285302A88B}" presName="compNode" presStyleCnt="0"/>
      <dgm:spPr/>
    </dgm:pt>
    <dgm:pt modelId="{EACDC986-8197-4099-95A9-2548C7C35F50}" type="pres">
      <dgm:prSet presAssocID="{C53515C6-0089-465C-ABF5-28285302A88B}" presName="bgRect" presStyleLbl="bgShp" presStyleIdx="0" presStyleCnt="4"/>
      <dgm:spPr/>
    </dgm:pt>
    <dgm:pt modelId="{C9B2271A-1F21-493E-A912-183753B93A8A}" type="pres">
      <dgm:prSet presAssocID="{C53515C6-0089-465C-ABF5-28285302A88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B91CD8B4-7177-4235-B8E2-31529A631F04}" type="pres">
      <dgm:prSet presAssocID="{C53515C6-0089-465C-ABF5-28285302A88B}" presName="spaceRect" presStyleCnt="0"/>
      <dgm:spPr/>
    </dgm:pt>
    <dgm:pt modelId="{FADC85D8-8E3E-42CD-8F0E-143D913C6D2B}" type="pres">
      <dgm:prSet presAssocID="{C53515C6-0089-465C-ABF5-28285302A88B}" presName="parTx" presStyleLbl="revTx" presStyleIdx="0" presStyleCnt="4">
        <dgm:presLayoutVars>
          <dgm:chMax val="0"/>
          <dgm:chPref val="0"/>
        </dgm:presLayoutVars>
      </dgm:prSet>
      <dgm:spPr/>
      <dgm:t>
        <a:bodyPr/>
        <a:lstStyle/>
        <a:p>
          <a:endParaRPr lang="en-US"/>
        </a:p>
      </dgm:t>
    </dgm:pt>
    <dgm:pt modelId="{1A00F47F-8314-47AA-88E2-F0A68CE05150}" type="pres">
      <dgm:prSet presAssocID="{03D54DD9-1854-4521-BE25-6665515AF09C}" presName="sibTrans" presStyleCnt="0"/>
      <dgm:spPr/>
    </dgm:pt>
    <dgm:pt modelId="{B871A403-1257-466D-ACDF-4D9E6E9BD9DF}" type="pres">
      <dgm:prSet presAssocID="{4E8297AE-97FD-4D3D-A7E6-23F0B5FAA9CA}" presName="compNode" presStyleCnt="0"/>
      <dgm:spPr/>
    </dgm:pt>
    <dgm:pt modelId="{06DC521A-A36D-4D47-BB80-8558C703F6D8}" type="pres">
      <dgm:prSet presAssocID="{4E8297AE-97FD-4D3D-A7E6-23F0B5FAA9CA}" presName="bgRect" presStyleLbl="bgShp" presStyleIdx="1" presStyleCnt="4"/>
      <dgm:spPr/>
    </dgm:pt>
    <dgm:pt modelId="{F36DE88E-918D-41EA-88C3-6CC2B238242C}" type="pres">
      <dgm:prSet presAssocID="{4E8297AE-97FD-4D3D-A7E6-23F0B5FAA9C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413D0432-0E20-4E68-906F-FAD5C6B3BA7A}" type="pres">
      <dgm:prSet presAssocID="{4E8297AE-97FD-4D3D-A7E6-23F0B5FAA9CA}" presName="spaceRect" presStyleCnt="0"/>
      <dgm:spPr/>
    </dgm:pt>
    <dgm:pt modelId="{E6934238-D152-4F45-85CF-EE83CD210723}" type="pres">
      <dgm:prSet presAssocID="{4E8297AE-97FD-4D3D-A7E6-23F0B5FAA9CA}" presName="parTx" presStyleLbl="revTx" presStyleIdx="1" presStyleCnt="4">
        <dgm:presLayoutVars>
          <dgm:chMax val="0"/>
          <dgm:chPref val="0"/>
        </dgm:presLayoutVars>
      </dgm:prSet>
      <dgm:spPr/>
      <dgm:t>
        <a:bodyPr/>
        <a:lstStyle/>
        <a:p>
          <a:endParaRPr lang="en-US"/>
        </a:p>
      </dgm:t>
    </dgm:pt>
    <dgm:pt modelId="{DDA7B1B0-CEAC-4F20-924E-9C3ACFFB0431}" type="pres">
      <dgm:prSet presAssocID="{146ECC67-9EE5-44EF-934B-8C0CB8B5493F}" presName="sibTrans" presStyleCnt="0"/>
      <dgm:spPr/>
    </dgm:pt>
    <dgm:pt modelId="{D3E640CC-2FA6-4007-AA53-0B4F7AE24F93}" type="pres">
      <dgm:prSet presAssocID="{2C281DF5-0761-427B-BCCA-3B09722C79BF}" presName="compNode" presStyleCnt="0"/>
      <dgm:spPr/>
    </dgm:pt>
    <dgm:pt modelId="{68A5D0B5-9249-4140-A019-093E9CB40CE7}" type="pres">
      <dgm:prSet presAssocID="{2C281DF5-0761-427B-BCCA-3B09722C79BF}" presName="bgRect" presStyleLbl="bgShp" presStyleIdx="2" presStyleCnt="4"/>
      <dgm:spPr/>
    </dgm:pt>
    <dgm:pt modelId="{2F03A262-0D46-4428-BA86-DD1F55185039}" type="pres">
      <dgm:prSet presAssocID="{2C281DF5-0761-427B-BCCA-3B09722C79B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30BBCAC6-1E00-4BBB-B964-334132FC9DF7}" type="pres">
      <dgm:prSet presAssocID="{2C281DF5-0761-427B-BCCA-3B09722C79BF}" presName="spaceRect" presStyleCnt="0"/>
      <dgm:spPr/>
    </dgm:pt>
    <dgm:pt modelId="{8FDE7E04-B8DA-4F72-996B-DCE8D05E26C7}" type="pres">
      <dgm:prSet presAssocID="{2C281DF5-0761-427B-BCCA-3B09722C79BF}" presName="parTx" presStyleLbl="revTx" presStyleIdx="2" presStyleCnt="4">
        <dgm:presLayoutVars>
          <dgm:chMax val="0"/>
          <dgm:chPref val="0"/>
        </dgm:presLayoutVars>
      </dgm:prSet>
      <dgm:spPr/>
      <dgm:t>
        <a:bodyPr/>
        <a:lstStyle/>
        <a:p>
          <a:endParaRPr lang="en-US"/>
        </a:p>
      </dgm:t>
    </dgm:pt>
    <dgm:pt modelId="{969759A6-6002-4E3B-B064-AF8C42290CDB}" type="pres">
      <dgm:prSet presAssocID="{90995E07-51A3-466F-A240-93D10220F4CE}" presName="sibTrans" presStyleCnt="0"/>
      <dgm:spPr/>
    </dgm:pt>
    <dgm:pt modelId="{DF7B093D-9FF2-45A1-92A7-E245F77A40AE}" type="pres">
      <dgm:prSet presAssocID="{B2FED449-F396-416D-B9BE-8B38F05EC37D}" presName="compNode" presStyleCnt="0"/>
      <dgm:spPr/>
    </dgm:pt>
    <dgm:pt modelId="{46A706F4-C50F-40D9-840A-A665C57B1313}" type="pres">
      <dgm:prSet presAssocID="{B2FED449-F396-416D-B9BE-8B38F05EC37D}" presName="bgRect" presStyleLbl="bgShp" presStyleIdx="3" presStyleCnt="4"/>
      <dgm:spPr/>
    </dgm:pt>
    <dgm:pt modelId="{E10F8354-DC3F-49D6-8609-3083F0120E12}" type="pres">
      <dgm:prSet presAssocID="{B2FED449-F396-416D-B9BE-8B38F05EC37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71D3672E-7F31-4BE1-9CE1-A6C028F0A1AB}" type="pres">
      <dgm:prSet presAssocID="{B2FED449-F396-416D-B9BE-8B38F05EC37D}" presName="spaceRect" presStyleCnt="0"/>
      <dgm:spPr/>
    </dgm:pt>
    <dgm:pt modelId="{193DCF62-4317-4B7E-A0D1-1984BA604BC6}" type="pres">
      <dgm:prSet presAssocID="{B2FED449-F396-416D-B9BE-8B38F05EC37D}" presName="parTx" presStyleLbl="revTx" presStyleIdx="3" presStyleCnt="4">
        <dgm:presLayoutVars>
          <dgm:chMax val="0"/>
          <dgm:chPref val="0"/>
        </dgm:presLayoutVars>
      </dgm:prSet>
      <dgm:spPr/>
      <dgm:t>
        <a:bodyPr/>
        <a:lstStyle/>
        <a:p>
          <a:endParaRPr lang="en-US"/>
        </a:p>
      </dgm:t>
    </dgm:pt>
  </dgm:ptLst>
  <dgm:cxnLst>
    <dgm:cxn modelId="{E09E7CCF-416B-48EB-A363-D0CB901B3C6F}" type="presOf" srcId="{DC881EFA-1436-428B-92CD-256F9132FE10}" destId="{42857241-1FE2-4418-9601-3AAA7D88FCDA}" srcOrd="0" destOrd="0" presId="urn:microsoft.com/office/officeart/2018/2/layout/IconVerticalSolidList"/>
    <dgm:cxn modelId="{51951208-FFD0-4047-954C-864CCA798EFC}" srcId="{DC881EFA-1436-428B-92CD-256F9132FE10}" destId="{B2FED449-F396-416D-B9BE-8B38F05EC37D}" srcOrd="3" destOrd="0" parTransId="{2A399CE2-C8E0-4238-A2AC-4FCFFB1439C0}" sibTransId="{07669CC0-11FB-4682-B2C8-6348520BE070}"/>
    <dgm:cxn modelId="{6E6DDA7D-6897-4F39-9405-208C8BB69145}" type="presOf" srcId="{C53515C6-0089-465C-ABF5-28285302A88B}" destId="{FADC85D8-8E3E-42CD-8F0E-143D913C6D2B}" srcOrd="0" destOrd="0" presId="urn:microsoft.com/office/officeart/2018/2/layout/IconVerticalSolidList"/>
    <dgm:cxn modelId="{351C8026-114D-4EC4-B54F-219CAD7846A6}" type="presOf" srcId="{4E8297AE-97FD-4D3D-A7E6-23F0B5FAA9CA}" destId="{E6934238-D152-4F45-85CF-EE83CD210723}" srcOrd="0" destOrd="0" presId="urn:microsoft.com/office/officeart/2018/2/layout/IconVerticalSolidList"/>
    <dgm:cxn modelId="{EFA3651D-6A46-4AAC-AFE6-D7B4040EE1CE}" srcId="{DC881EFA-1436-428B-92CD-256F9132FE10}" destId="{2C281DF5-0761-427B-BCCA-3B09722C79BF}" srcOrd="2" destOrd="0" parTransId="{1BA82524-80BC-4950-A8E5-AB37DA4AEC0C}" sibTransId="{90995E07-51A3-466F-A240-93D10220F4CE}"/>
    <dgm:cxn modelId="{C1DE6E59-3E00-407D-BB2A-D9DE4F0FDE26}" srcId="{DC881EFA-1436-428B-92CD-256F9132FE10}" destId="{4E8297AE-97FD-4D3D-A7E6-23F0B5FAA9CA}" srcOrd="1" destOrd="0" parTransId="{0F7D1B5C-7206-40D3-8497-C20A95A99811}" sibTransId="{146ECC67-9EE5-44EF-934B-8C0CB8B5493F}"/>
    <dgm:cxn modelId="{B431ED9E-534C-4B52-BABC-EE1139788D71}" type="presOf" srcId="{2C281DF5-0761-427B-BCCA-3B09722C79BF}" destId="{8FDE7E04-B8DA-4F72-996B-DCE8D05E26C7}" srcOrd="0" destOrd="0" presId="urn:microsoft.com/office/officeart/2018/2/layout/IconVerticalSolidList"/>
    <dgm:cxn modelId="{3BB72517-F847-4145-A5BC-E0F7E098D339}" type="presOf" srcId="{B2FED449-F396-416D-B9BE-8B38F05EC37D}" destId="{193DCF62-4317-4B7E-A0D1-1984BA604BC6}" srcOrd="0" destOrd="0" presId="urn:microsoft.com/office/officeart/2018/2/layout/IconVerticalSolidList"/>
    <dgm:cxn modelId="{B9B0A84B-E3EA-4C3A-B73C-C855E8D27C97}" srcId="{DC881EFA-1436-428B-92CD-256F9132FE10}" destId="{C53515C6-0089-465C-ABF5-28285302A88B}" srcOrd="0" destOrd="0" parTransId="{9164A49E-5051-4324-9C37-6E4C51A66F2E}" sibTransId="{03D54DD9-1854-4521-BE25-6665515AF09C}"/>
    <dgm:cxn modelId="{F4823D72-970F-4206-A9AD-58CC30B86E0C}" type="presParOf" srcId="{42857241-1FE2-4418-9601-3AAA7D88FCDA}" destId="{CB5F9E74-2D4D-42E8-A499-B45DB433CD7A}" srcOrd="0" destOrd="0" presId="urn:microsoft.com/office/officeart/2018/2/layout/IconVerticalSolidList"/>
    <dgm:cxn modelId="{C5B28F6B-6CE5-407C-9738-D00E45BB7A5D}" type="presParOf" srcId="{CB5F9E74-2D4D-42E8-A499-B45DB433CD7A}" destId="{EACDC986-8197-4099-95A9-2548C7C35F50}" srcOrd="0" destOrd="0" presId="urn:microsoft.com/office/officeart/2018/2/layout/IconVerticalSolidList"/>
    <dgm:cxn modelId="{9EDB74D0-B9B2-4851-B7D5-FC1DAF48B4D9}" type="presParOf" srcId="{CB5F9E74-2D4D-42E8-A499-B45DB433CD7A}" destId="{C9B2271A-1F21-493E-A912-183753B93A8A}" srcOrd="1" destOrd="0" presId="urn:microsoft.com/office/officeart/2018/2/layout/IconVerticalSolidList"/>
    <dgm:cxn modelId="{4D105705-8BB1-4324-949F-EE724E491C47}" type="presParOf" srcId="{CB5F9E74-2D4D-42E8-A499-B45DB433CD7A}" destId="{B91CD8B4-7177-4235-B8E2-31529A631F04}" srcOrd="2" destOrd="0" presId="urn:microsoft.com/office/officeart/2018/2/layout/IconVerticalSolidList"/>
    <dgm:cxn modelId="{7A3B0CC1-696F-442F-BA8F-A0A6C516D918}" type="presParOf" srcId="{CB5F9E74-2D4D-42E8-A499-B45DB433CD7A}" destId="{FADC85D8-8E3E-42CD-8F0E-143D913C6D2B}" srcOrd="3" destOrd="0" presId="urn:microsoft.com/office/officeart/2018/2/layout/IconVerticalSolidList"/>
    <dgm:cxn modelId="{28152D9E-483D-4077-B526-252E2740FCC9}" type="presParOf" srcId="{42857241-1FE2-4418-9601-3AAA7D88FCDA}" destId="{1A00F47F-8314-47AA-88E2-F0A68CE05150}" srcOrd="1" destOrd="0" presId="urn:microsoft.com/office/officeart/2018/2/layout/IconVerticalSolidList"/>
    <dgm:cxn modelId="{DE0502C6-E8BA-4D8B-B58A-BA96C207090F}" type="presParOf" srcId="{42857241-1FE2-4418-9601-3AAA7D88FCDA}" destId="{B871A403-1257-466D-ACDF-4D9E6E9BD9DF}" srcOrd="2" destOrd="0" presId="urn:microsoft.com/office/officeart/2018/2/layout/IconVerticalSolidList"/>
    <dgm:cxn modelId="{F9DFFBF4-2992-4B5E-9EA8-9A7206C566CC}" type="presParOf" srcId="{B871A403-1257-466D-ACDF-4D9E6E9BD9DF}" destId="{06DC521A-A36D-4D47-BB80-8558C703F6D8}" srcOrd="0" destOrd="0" presId="urn:microsoft.com/office/officeart/2018/2/layout/IconVerticalSolidList"/>
    <dgm:cxn modelId="{1B6CB886-97E9-4B78-A211-9C64EA80450A}" type="presParOf" srcId="{B871A403-1257-466D-ACDF-4D9E6E9BD9DF}" destId="{F36DE88E-918D-41EA-88C3-6CC2B238242C}" srcOrd="1" destOrd="0" presId="urn:microsoft.com/office/officeart/2018/2/layout/IconVerticalSolidList"/>
    <dgm:cxn modelId="{A2375C6D-9949-450C-B6E8-574794580F74}" type="presParOf" srcId="{B871A403-1257-466D-ACDF-4D9E6E9BD9DF}" destId="{413D0432-0E20-4E68-906F-FAD5C6B3BA7A}" srcOrd="2" destOrd="0" presId="urn:microsoft.com/office/officeart/2018/2/layout/IconVerticalSolidList"/>
    <dgm:cxn modelId="{D8E81FC6-EFD0-479C-8DB5-5A7D3D819E3D}" type="presParOf" srcId="{B871A403-1257-466D-ACDF-4D9E6E9BD9DF}" destId="{E6934238-D152-4F45-85CF-EE83CD210723}" srcOrd="3" destOrd="0" presId="urn:microsoft.com/office/officeart/2018/2/layout/IconVerticalSolidList"/>
    <dgm:cxn modelId="{E58A6B61-562B-4042-947C-5FB60EF332E6}" type="presParOf" srcId="{42857241-1FE2-4418-9601-3AAA7D88FCDA}" destId="{DDA7B1B0-CEAC-4F20-924E-9C3ACFFB0431}" srcOrd="3" destOrd="0" presId="urn:microsoft.com/office/officeart/2018/2/layout/IconVerticalSolidList"/>
    <dgm:cxn modelId="{8F8FE1E0-1317-4350-8A74-2784079CF3F3}" type="presParOf" srcId="{42857241-1FE2-4418-9601-3AAA7D88FCDA}" destId="{D3E640CC-2FA6-4007-AA53-0B4F7AE24F93}" srcOrd="4" destOrd="0" presId="urn:microsoft.com/office/officeart/2018/2/layout/IconVerticalSolidList"/>
    <dgm:cxn modelId="{D7B2D97F-F9D2-4B9F-9F9E-D9B84966F9A5}" type="presParOf" srcId="{D3E640CC-2FA6-4007-AA53-0B4F7AE24F93}" destId="{68A5D0B5-9249-4140-A019-093E9CB40CE7}" srcOrd="0" destOrd="0" presId="urn:microsoft.com/office/officeart/2018/2/layout/IconVerticalSolidList"/>
    <dgm:cxn modelId="{22001292-F840-4837-A0E3-27895EC22162}" type="presParOf" srcId="{D3E640CC-2FA6-4007-AA53-0B4F7AE24F93}" destId="{2F03A262-0D46-4428-BA86-DD1F55185039}" srcOrd="1" destOrd="0" presId="urn:microsoft.com/office/officeart/2018/2/layout/IconVerticalSolidList"/>
    <dgm:cxn modelId="{7B25FF8A-85AB-4FB1-8219-94419B032DE9}" type="presParOf" srcId="{D3E640CC-2FA6-4007-AA53-0B4F7AE24F93}" destId="{30BBCAC6-1E00-4BBB-B964-334132FC9DF7}" srcOrd="2" destOrd="0" presId="urn:microsoft.com/office/officeart/2018/2/layout/IconVerticalSolidList"/>
    <dgm:cxn modelId="{B94F124A-3709-400C-9D7C-CCB845B75BCD}" type="presParOf" srcId="{D3E640CC-2FA6-4007-AA53-0B4F7AE24F93}" destId="{8FDE7E04-B8DA-4F72-996B-DCE8D05E26C7}" srcOrd="3" destOrd="0" presId="urn:microsoft.com/office/officeart/2018/2/layout/IconVerticalSolidList"/>
    <dgm:cxn modelId="{890EB6F4-FDBD-4297-A158-093BE41292E6}" type="presParOf" srcId="{42857241-1FE2-4418-9601-3AAA7D88FCDA}" destId="{969759A6-6002-4E3B-B064-AF8C42290CDB}" srcOrd="5" destOrd="0" presId="urn:microsoft.com/office/officeart/2018/2/layout/IconVerticalSolidList"/>
    <dgm:cxn modelId="{F83D6ECB-748A-4694-B5D4-B1A56788B5EB}" type="presParOf" srcId="{42857241-1FE2-4418-9601-3AAA7D88FCDA}" destId="{DF7B093D-9FF2-45A1-92A7-E245F77A40AE}" srcOrd="6" destOrd="0" presId="urn:microsoft.com/office/officeart/2018/2/layout/IconVerticalSolidList"/>
    <dgm:cxn modelId="{535FE0DD-2C74-4498-AE24-885B607DBCDE}" type="presParOf" srcId="{DF7B093D-9FF2-45A1-92A7-E245F77A40AE}" destId="{46A706F4-C50F-40D9-840A-A665C57B1313}" srcOrd="0" destOrd="0" presId="urn:microsoft.com/office/officeart/2018/2/layout/IconVerticalSolidList"/>
    <dgm:cxn modelId="{44BEB769-9817-4290-B390-9564D494F291}" type="presParOf" srcId="{DF7B093D-9FF2-45A1-92A7-E245F77A40AE}" destId="{E10F8354-DC3F-49D6-8609-3083F0120E12}" srcOrd="1" destOrd="0" presId="urn:microsoft.com/office/officeart/2018/2/layout/IconVerticalSolidList"/>
    <dgm:cxn modelId="{AAE5D8B5-40B2-48B1-9B0E-0F7930582D6E}" type="presParOf" srcId="{DF7B093D-9FF2-45A1-92A7-E245F77A40AE}" destId="{71D3672E-7F31-4BE1-9CE1-A6C028F0A1AB}" srcOrd="2" destOrd="0" presId="urn:microsoft.com/office/officeart/2018/2/layout/IconVerticalSolidList"/>
    <dgm:cxn modelId="{9A9B4EE2-665B-4A5C-A0BE-2E514CAAAC37}" type="presParOf" srcId="{DF7B093D-9FF2-45A1-92A7-E245F77A40AE}" destId="{193DCF62-4317-4B7E-A0D1-1984BA604BC6}"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DC986-8197-4099-95A9-2548C7C35F50}">
      <dsp:nvSpPr>
        <dsp:cNvPr id="0" name=""/>
        <dsp:cNvSpPr/>
      </dsp:nvSpPr>
      <dsp:spPr>
        <a:xfrm>
          <a:off x="0" y="1239"/>
          <a:ext cx="9601196" cy="628041"/>
        </a:xfrm>
        <a:prstGeom prst="roundRect">
          <a:avLst>
            <a:gd name="adj" fmla="val 10000"/>
          </a:avLst>
        </a:prstGeom>
        <a:solidFill>
          <a:schemeClr val="accent2">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C9B2271A-1F21-493E-A912-183753B93A8A}">
      <dsp:nvSpPr>
        <dsp:cNvPr id="0" name=""/>
        <dsp:cNvSpPr/>
      </dsp:nvSpPr>
      <dsp:spPr>
        <a:xfrm>
          <a:off x="189982" y="142548"/>
          <a:ext cx="345422" cy="3454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FADC85D8-8E3E-42CD-8F0E-143D913C6D2B}">
      <dsp:nvSpPr>
        <dsp:cNvPr id="0" name=""/>
        <dsp:cNvSpPr/>
      </dsp:nvSpPr>
      <dsp:spPr>
        <a:xfrm>
          <a:off x="725387" y="1239"/>
          <a:ext cx="8875809" cy="62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468" tIns="66468" rIns="66468" bIns="66468" numCol="1" spcCol="1270" anchor="ctr" anchorCtr="0">
          <a:noAutofit/>
        </a:bodyPr>
        <a:lstStyle/>
        <a:p>
          <a:pPr lvl="0" algn="l" defTabSz="977900">
            <a:lnSpc>
              <a:spcPct val="100000"/>
            </a:lnSpc>
            <a:spcBef>
              <a:spcPct val="0"/>
            </a:spcBef>
            <a:spcAft>
              <a:spcPct val="35000"/>
            </a:spcAft>
          </a:pPr>
          <a:r>
            <a:rPr lang="en-US" sz="2200" kern="1200" dirty="0"/>
            <a:t>Remember social distancing guidelines – No cash fundraising at this time</a:t>
          </a:r>
        </a:p>
      </dsp:txBody>
      <dsp:txXfrm>
        <a:off x="725387" y="1239"/>
        <a:ext cx="8875809" cy="628041"/>
      </dsp:txXfrm>
    </dsp:sp>
    <dsp:sp modelId="{06DC521A-A36D-4D47-BB80-8558C703F6D8}">
      <dsp:nvSpPr>
        <dsp:cNvPr id="0" name=""/>
        <dsp:cNvSpPr/>
      </dsp:nvSpPr>
      <dsp:spPr>
        <a:xfrm>
          <a:off x="0" y="786290"/>
          <a:ext cx="9601196" cy="628041"/>
        </a:xfrm>
        <a:prstGeom prst="roundRect">
          <a:avLst>
            <a:gd name="adj" fmla="val 10000"/>
          </a:avLst>
        </a:prstGeom>
        <a:solidFill>
          <a:schemeClr val="accent3">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F36DE88E-918D-41EA-88C3-6CC2B238242C}">
      <dsp:nvSpPr>
        <dsp:cNvPr id="0" name=""/>
        <dsp:cNvSpPr/>
      </dsp:nvSpPr>
      <dsp:spPr>
        <a:xfrm>
          <a:off x="189982" y="927600"/>
          <a:ext cx="345422" cy="3454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E6934238-D152-4F45-85CF-EE83CD210723}">
      <dsp:nvSpPr>
        <dsp:cNvPr id="0" name=""/>
        <dsp:cNvSpPr/>
      </dsp:nvSpPr>
      <dsp:spPr>
        <a:xfrm>
          <a:off x="725387" y="786290"/>
          <a:ext cx="8875809" cy="62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468" tIns="66468" rIns="66468" bIns="66468" numCol="1" spcCol="1270" anchor="ctr" anchorCtr="0">
          <a:noAutofit/>
        </a:bodyPr>
        <a:lstStyle/>
        <a:p>
          <a:pPr lvl="0" algn="l" defTabSz="977900">
            <a:lnSpc>
              <a:spcPct val="100000"/>
            </a:lnSpc>
            <a:spcBef>
              <a:spcPct val="0"/>
            </a:spcBef>
            <a:spcAft>
              <a:spcPct val="35000"/>
            </a:spcAft>
          </a:pPr>
          <a:r>
            <a:rPr lang="en-US" sz="2200" kern="1200" dirty="0"/>
            <a:t>Deposits made at the Cashier’s Office within 24hrs, but no longer than 1 week</a:t>
          </a:r>
        </a:p>
      </dsp:txBody>
      <dsp:txXfrm>
        <a:off x="725387" y="786290"/>
        <a:ext cx="8875809" cy="628041"/>
      </dsp:txXfrm>
    </dsp:sp>
    <dsp:sp modelId="{68A5D0B5-9249-4140-A019-093E9CB40CE7}">
      <dsp:nvSpPr>
        <dsp:cNvPr id="0" name=""/>
        <dsp:cNvSpPr/>
      </dsp:nvSpPr>
      <dsp:spPr>
        <a:xfrm>
          <a:off x="0" y="1571342"/>
          <a:ext cx="9601196" cy="628041"/>
        </a:xfrm>
        <a:prstGeom prst="roundRect">
          <a:avLst>
            <a:gd name="adj" fmla="val 10000"/>
          </a:avLst>
        </a:prstGeom>
        <a:solidFill>
          <a:schemeClr val="accent4">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2F03A262-0D46-4428-BA86-DD1F55185039}">
      <dsp:nvSpPr>
        <dsp:cNvPr id="0" name=""/>
        <dsp:cNvSpPr/>
      </dsp:nvSpPr>
      <dsp:spPr>
        <a:xfrm>
          <a:off x="189982" y="1712651"/>
          <a:ext cx="345422" cy="3454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8FDE7E04-B8DA-4F72-996B-DCE8D05E26C7}">
      <dsp:nvSpPr>
        <dsp:cNvPr id="0" name=""/>
        <dsp:cNvSpPr/>
      </dsp:nvSpPr>
      <dsp:spPr>
        <a:xfrm>
          <a:off x="725387" y="1571342"/>
          <a:ext cx="8875809" cy="62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468" tIns="66468" rIns="66468" bIns="66468" numCol="1" spcCol="1270" anchor="ctr" anchorCtr="0">
          <a:noAutofit/>
        </a:bodyPr>
        <a:lstStyle/>
        <a:p>
          <a:pPr lvl="0" algn="l" defTabSz="977900">
            <a:lnSpc>
              <a:spcPct val="100000"/>
            </a:lnSpc>
            <a:spcBef>
              <a:spcPct val="0"/>
            </a:spcBef>
            <a:spcAft>
              <a:spcPct val="35000"/>
            </a:spcAft>
          </a:pPr>
          <a:r>
            <a:rPr lang="en-US" sz="2200" kern="1200" dirty="0"/>
            <a:t>Various online resources for virtual fundraising</a:t>
          </a:r>
        </a:p>
      </dsp:txBody>
      <dsp:txXfrm>
        <a:off x="725387" y="1571342"/>
        <a:ext cx="8875809" cy="628041"/>
      </dsp:txXfrm>
    </dsp:sp>
    <dsp:sp modelId="{46A706F4-C50F-40D9-840A-A665C57B1313}">
      <dsp:nvSpPr>
        <dsp:cNvPr id="0" name=""/>
        <dsp:cNvSpPr/>
      </dsp:nvSpPr>
      <dsp:spPr>
        <a:xfrm>
          <a:off x="0" y="2356394"/>
          <a:ext cx="9601196" cy="628041"/>
        </a:xfrm>
        <a:prstGeom prst="roundRect">
          <a:avLst>
            <a:gd name="adj" fmla="val 10000"/>
          </a:avLst>
        </a:prstGeom>
        <a:solidFill>
          <a:schemeClr val="accent5">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E10F8354-DC3F-49D6-8609-3083F0120E12}">
      <dsp:nvSpPr>
        <dsp:cNvPr id="0" name=""/>
        <dsp:cNvSpPr/>
      </dsp:nvSpPr>
      <dsp:spPr>
        <a:xfrm>
          <a:off x="189982" y="2497703"/>
          <a:ext cx="345422" cy="3454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193DCF62-4317-4B7E-A0D1-1984BA604BC6}">
      <dsp:nvSpPr>
        <dsp:cNvPr id="0" name=""/>
        <dsp:cNvSpPr/>
      </dsp:nvSpPr>
      <dsp:spPr>
        <a:xfrm>
          <a:off x="725387" y="2356394"/>
          <a:ext cx="8875809" cy="62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468" tIns="66468" rIns="66468" bIns="66468" numCol="1" spcCol="1270" anchor="ctr" anchorCtr="0">
          <a:noAutofit/>
        </a:bodyPr>
        <a:lstStyle/>
        <a:p>
          <a:pPr lvl="0" algn="l" defTabSz="977900">
            <a:lnSpc>
              <a:spcPct val="100000"/>
            </a:lnSpc>
            <a:spcBef>
              <a:spcPct val="0"/>
            </a:spcBef>
            <a:spcAft>
              <a:spcPct val="35000"/>
            </a:spcAft>
          </a:pPr>
          <a:r>
            <a:rPr lang="en-US" sz="2200" kern="1200" dirty="0"/>
            <a:t>Acknowledge &amp; thank your donors for supporting your organization</a:t>
          </a:r>
        </a:p>
      </dsp:txBody>
      <dsp:txXfrm>
        <a:off x="725387" y="2356394"/>
        <a:ext cx="8875809" cy="628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DC986-8197-4099-95A9-2548C7C35F50}">
      <dsp:nvSpPr>
        <dsp:cNvPr id="0" name=""/>
        <dsp:cNvSpPr/>
      </dsp:nvSpPr>
      <dsp:spPr>
        <a:xfrm>
          <a:off x="0" y="1239"/>
          <a:ext cx="9601196" cy="628041"/>
        </a:xfrm>
        <a:prstGeom prst="roundRect">
          <a:avLst>
            <a:gd name="adj" fmla="val 10000"/>
          </a:avLst>
        </a:prstGeom>
        <a:solidFill>
          <a:schemeClr val="accent2">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C9B2271A-1F21-493E-A912-183753B93A8A}">
      <dsp:nvSpPr>
        <dsp:cNvPr id="0" name=""/>
        <dsp:cNvSpPr/>
      </dsp:nvSpPr>
      <dsp:spPr>
        <a:xfrm>
          <a:off x="189982" y="142548"/>
          <a:ext cx="345422" cy="3454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FADC85D8-8E3E-42CD-8F0E-143D913C6D2B}">
      <dsp:nvSpPr>
        <dsp:cNvPr id="0" name=""/>
        <dsp:cNvSpPr/>
      </dsp:nvSpPr>
      <dsp:spPr>
        <a:xfrm>
          <a:off x="725387" y="1239"/>
          <a:ext cx="8875809" cy="62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468" tIns="66468" rIns="66468" bIns="66468" numCol="1" spcCol="1270" anchor="ctr" anchorCtr="0">
          <a:noAutofit/>
        </a:bodyPr>
        <a:lstStyle/>
        <a:p>
          <a:pPr lvl="0" algn="l" defTabSz="933450">
            <a:lnSpc>
              <a:spcPct val="100000"/>
            </a:lnSpc>
            <a:spcBef>
              <a:spcPct val="0"/>
            </a:spcBef>
            <a:spcAft>
              <a:spcPct val="35000"/>
            </a:spcAft>
          </a:pPr>
          <a:r>
            <a:rPr lang="en-US" sz="2100" kern="1200" dirty="0"/>
            <a:t>Most payments from </a:t>
          </a:r>
          <a:r>
            <a:rPr lang="en-US" sz="2100" kern="1200"/>
            <a:t>the org </a:t>
          </a:r>
          <a:r>
            <a:rPr lang="en-US" sz="2100" kern="1200" dirty="0"/>
            <a:t>account can be made directly to vendors</a:t>
          </a:r>
        </a:p>
      </dsp:txBody>
      <dsp:txXfrm>
        <a:off x="725387" y="1239"/>
        <a:ext cx="8875809" cy="628041"/>
      </dsp:txXfrm>
    </dsp:sp>
    <dsp:sp modelId="{06DC521A-A36D-4D47-BB80-8558C703F6D8}">
      <dsp:nvSpPr>
        <dsp:cNvPr id="0" name=""/>
        <dsp:cNvSpPr/>
      </dsp:nvSpPr>
      <dsp:spPr>
        <a:xfrm>
          <a:off x="0" y="786290"/>
          <a:ext cx="9601196" cy="628041"/>
        </a:xfrm>
        <a:prstGeom prst="roundRect">
          <a:avLst>
            <a:gd name="adj" fmla="val 10000"/>
          </a:avLst>
        </a:prstGeom>
        <a:solidFill>
          <a:schemeClr val="accent3">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F36DE88E-918D-41EA-88C3-6CC2B238242C}">
      <dsp:nvSpPr>
        <dsp:cNvPr id="0" name=""/>
        <dsp:cNvSpPr/>
      </dsp:nvSpPr>
      <dsp:spPr>
        <a:xfrm>
          <a:off x="189982" y="927600"/>
          <a:ext cx="345422" cy="3454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E6934238-D152-4F45-85CF-EE83CD210723}">
      <dsp:nvSpPr>
        <dsp:cNvPr id="0" name=""/>
        <dsp:cNvSpPr/>
      </dsp:nvSpPr>
      <dsp:spPr>
        <a:xfrm>
          <a:off x="725387" y="786290"/>
          <a:ext cx="8875809" cy="62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468" tIns="66468" rIns="66468" bIns="66468" numCol="1" spcCol="1270" anchor="ctr" anchorCtr="0">
          <a:noAutofit/>
        </a:bodyPr>
        <a:lstStyle/>
        <a:p>
          <a:pPr lvl="0" algn="l" defTabSz="933450">
            <a:lnSpc>
              <a:spcPct val="100000"/>
            </a:lnSpc>
            <a:spcBef>
              <a:spcPct val="0"/>
            </a:spcBef>
            <a:spcAft>
              <a:spcPct val="35000"/>
            </a:spcAft>
          </a:pPr>
          <a:r>
            <a:rPr lang="en-US" sz="2100" kern="1200" dirty="0"/>
            <a:t>Club Financial Coordinator can help you purchase things online with the </a:t>
          </a:r>
          <a:r>
            <a:rPr lang="en-US" sz="2100" kern="1200" dirty="0" err="1"/>
            <a:t>Procard</a:t>
          </a:r>
          <a:endParaRPr lang="en-US" sz="2100" kern="1200" dirty="0"/>
        </a:p>
      </dsp:txBody>
      <dsp:txXfrm>
        <a:off x="725387" y="786290"/>
        <a:ext cx="8875809" cy="628041"/>
      </dsp:txXfrm>
    </dsp:sp>
    <dsp:sp modelId="{68A5D0B5-9249-4140-A019-093E9CB40CE7}">
      <dsp:nvSpPr>
        <dsp:cNvPr id="0" name=""/>
        <dsp:cNvSpPr/>
      </dsp:nvSpPr>
      <dsp:spPr>
        <a:xfrm>
          <a:off x="0" y="1571342"/>
          <a:ext cx="9601196" cy="628041"/>
        </a:xfrm>
        <a:prstGeom prst="roundRect">
          <a:avLst>
            <a:gd name="adj" fmla="val 10000"/>
          </a:avLst>
        </a:prstGeom>
        <a:solidFill>
          <a:schemeClr val="accent4">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2F03A262-0D46-4428-BA86-DD1F55185039}">
      <dsp:nvSpPr>
        <dsp:cNvPr id="0" name=""/>
        <dsp:cNvSpPr/>
      </dsp:nvSpPr>
      <dsp:spPr>
        <a:xfrm>
          <a:off x="189982" y="1712651"/>
          <a:ext cx="345422" cy="3454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8FDE7E04-B8DA-4F72-996B-DCE8D05E26C7}">
      <dsp:nvSpPr>
        <dsp:cNvPr id="0" name=""/>
        <dsp:cNvSpPr/>
      </dsp:nvSpPr>
      <dsp:spPr>
        <a:xfrm>
          <a:off x="725387" y="1571342"/>
          <a:ext cx="8875809" cy="62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468" tIns="66468" rIns="66468" bIns="66468" numCol="1" spcCol="1270" anchor="ctr" anchorCtr="0">
          <a:noAutofit/>
        </a:bodyPr>
        <a:lstStyle/>
        <a:p>
          <a:pPr lvl="0" algn="l" defTabSz="933450">
            <a:lnSpc>
              <a:spcPct val="100000"/>
            </a:lnSpc>
            <a:spcBef>
              <a:spcPct val="0"/>
            </a:spcBef>
            <a:spcAft>
              <a:spcPct val="35000"/>
            </a:spcAft>
          </a:pPr>
          <a:r>
            <a:rPr lang="en-US" sz="2100" kern="1200" dirty="0"/>
            <a:t>No reimbursements for travel or group events at this time</a:t>
          </a:r>
        </a:p>
      </dsp:txBody>
      <dsp:txXfrm>
        <a:off x="725387" y="1571342"/>
        <a:ext cx="8875809" cy="628041"/>
      </dsp:txXfrm>
    </dsp:sp>
    <dsp:sp modelId="{46A706F4-C50F-40D9-840A-A665C57B1313}">
      <dsp:nvSpPr>
        <dsp:cNvPr id="0" name=""/>
        <dsp:cNvSpPr/>
      </dsp:nvSpPr>
      <dsp:spPr>
        <a:xfrm>
          <a:off x="0" y="2356394"/>
          <a:ext cx="9601196" cy="628041"/>
        </a:xfrm>
        <a:prstGeom prst="roundRect">
          <a:avLst>
            <a:gd name="adj" fmla="val 10000"/>
          </a:avLst>
        </a:prstGeom>
        <a:solidFill>
          <a:schemeClr val="accent5">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E10F8354-DC3F-49D6-8609-3083F0120E12}">
      <dsp:nvSpPr>
        <dsp:cNvPr id="0" name=""/>
        <dsp:cNvSpPr/>
      </dsp:nvSpPr>
      <dsp:spPr>
        <a:xfrm>
          <a:off x="189982" y="2497703"/>
          <a:ext cx="345422" cy="3454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193DCF62-4317-4B7E-A0D1-1984BA604BC6}">
      <dsp:nvSpPr>
        <dsp:cNvPr id="0" name=""/>
        <dsp:cNvSpPr/>
      </dsp:nvSpPr>
      <dsp:spPr>
        <a:xfrm>
          <a:off x="725387" y="2356394"/>
          <a:ext cx="8875809" cy="62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468" tIns="66468" rIns="66468" bIns="66468" numCol="1" spcCol="1270" anchor="ctr" anchorCtr="0">
          <a:noAutofit/>
        </a:bodyPr>
        <a:lstStyle/>
        <a:p>
          <a:pPr lvl="0" algn="l" defTabSz="933450">
            <a:lnSpc>
              <a:spcPct val="100000"/>
            </a:lnSpc>
            <a:spcBef>
              <a:spcPct val="0"/>
            </a:spcBef>
            <a:spcAft>
              <a:spcPct val="35000"/>
            </a:spcAft>
          </a:pPr>
          <a:r>
            <a:rPr lang="en-US" sz="2100" kern="1200" dirty="0"/>
            <a:t>Make sure to keep your receipts if you need a reimbursement</a:t>
          </a:r>
        </a:p>
      </dsp:txBody>
      <dsp:txXfrm>
        <a:off x="725387" y="2356394"/>
        <a:ext cx="8875809" cy="62804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AEFF9-261B-4EE6-AE4C-491A2CCD5811}" type="datetimeFigureOut">
              <a:rPr lang="en-US" smtClean="0"/>
              <a:t>8/21/2020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33310-0AB4-472E-A891-FF20E941F389}" type="slidenum">
              <a:rPr lang="en-US" smtClean="0"/>
              <a:t>‹#›</a:t>
            </a:fld>
            <a:endParaRPr lang="en-US"/>
          </a:p>
        </p:txBody>
      </p:sp>
    </p:spTree>
    <p:extLst>
      <p:ext uri="{BB962C8B-B14F-4D97-AF65-F5344CB8AC3E}">
        <p14:creationId xmlns:p14="http://schemas.microsoft.com/office/powerpoint/2010/main" val="2795977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giving@humboldt.ed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giving@humboldt.ed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back to Financial Management Training for Registered Student Organizations. This is the second video in the training session.</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1</a:t>
            </a:fld>
            <a:endParaRPr lang="en-US"/>
          </a:p>
        </p:txBody>
      </p:sp>
    </p:spTree>
    <p:extLst>
      <p:ext uri="{BB962C8B-B14F-4D97-AF65-F5344CB8AC3E}">
        <p14:creationId xmlns:p14="http://schemas.microsoft.com/office/powerpoint/2010/main" val="166005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your organization has a big expense coming up, you may also consider Crowdfunding. HSU has their own crowdfunding software that student organizations can utilize. Crowdfunding is used for a specific goal, such as purchasing a large piece of equipment or raising money to host a virtual seminar with a well-known guest speaker. Outside of the virtual campus scenario, crowdfunding is an excellent way to raise money for large events, or help send your members to a conference. It is important to know that a crowdfunding campaign must benefit your organization as a whole, so keep in mind that crowdfunding cannot be used to benefit any specific individual.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Having a set goal in mind with a specific timeframe can help give your donors a sense of urgency, and show that their donation really matters. In the example given here, the PC Gaming Club raised over $2000 to install a flight simulator. When campus opens up again, go check it out on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floor of the library! For questions on getting your crowdfunding campaign set up, please contact the Club Financial Coordinator.</a:t>
            </a:r>
          </a:p>
        </p:txBody>
      </p:sp>
      <p:sp>
        <p:nvSpPr>
          <p:cNvPr id="4" name="Slide Number Placeholder 3"/>
          <p:cNvSpPr>
            <a:spLocks noGrp="1"/>
          </p:cNvSpPr>
          <p:nvPr>
            <p:ph type="sldNum" sz="quarter" idx="10"/>
          </p:nvPr>
        </p:nvSpPr>
        <p:spPr/>
        <p:txBody>
          <a:bodyPr/>
          <a:lstStyle/>
          <a:p>
            <a:fld id="{53F33310-0AB4-472E-A891-FF20E941F389}" type="slidenum">
              <a:rPr lang="en-US" smtClean="0"/>
              <a:t>10</a:t>
            </a:fld>
            <a:endParaRPr lang="en-US"/>
          </a:p>
        </p:txBody>
      </p:sp>
    </p:spTree>
    <p:extLst>
      <p:ext uri="{BB962C8B-B14F-4D97-AF65-F5344CB8AC3E}">
        <p14:creationId xmlns:p14="http://schemas.microsoft.com/office/powerpoint/2010/main" val="2557109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Lastly, we have one more way to virtually fundraise with </a:t>
            </a:r>
            <a:r>
              <a:rPr lang="en-US" sz="1200" kern="1200" dirty="0" err="1" smtClean="0">
                <a:solidFill>
                  <a:schemeClr val="tx1"/>
                </a:solidFill>
                <a:effectLst/>
                <a:latin typeface="+mn-lt"/>
                <a:ea typeface="+mn-ea"/>
                <a:cs typeface="+mn-cs"/>
              </a:rPr>
              <a:t>CustomInk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CustomInk</a:t>
            </a:r>
            <a:r>
              <a:rPr lang="en-US" sz="1200" kern="1200" dirty="0" smtClean="0">
                <a:solidFill>
                  <a:schemeClr val="tx1"/>
                </a:solidFill>
                <a:effectLst/>
                <a:latin typeface="+mn-lt"/>
                <a:ea typeface="+mn-ea"/>
                <a:cs typeface="+mn-cs"/>
              </a:rPr>
              <a:t> is the only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party vendor that has been approved to collect money and fundraise on behalf of HSU’s student organizations. The great part is that there are absolutely no costs to get started. You can choose from a variety of merchandise options on their website, and </a:t>
            </a:r>
            <a:r>
              <a:rPr lang="en-US" sz="1200" kern="1200" dirty="0" err="1" smtClean="0">
                <a:solidFill>
                  <a:schemeClr val="tx1"/>
                </a:solidFill>
                <a:effectLst/>
                <a:latin typeface="+mn-lt"/>
                <a:ea typeface="+mn-ea"/>
                <a:cs typeface="+mn-cs"/>
              </a:rPr>
              <a:t>CustomInk</a:t>
            </a:r>
            <a:r>
              <a:rPr lang="en-US" sz="1200" kern="1200" dirty="0" smtClean="0">
                <a:solidFill>
                  <a:schemeClr val="tx1"/>
                </a:solidFill>
                <a:effectLst/>
                <a:latin typeface="+mn-lt"/>
                <a:ea typeface="+mn-ea"/>
                <a:cs typeface="+mn-cs"/>
              </a:rPr>
              <a:t> will fulfill your order for you.</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11</a:t>
            </a:fld>
            <a:endParaRPr lang="en-US"/>
          </a:p>
        </p:txBody>
      </p:sp>
    </p:spTree>
    <p:extLst>
      <p:ext uri="{BB962C8B-B14F-4D97-AF65-F5344CB8AC3E}">
        <p14:creationId xmlns:p14="http://schemas.microsoft.com/office/powerpoint/2010/main" val="560685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take a quick look on getting started. On their website, you will select the items you wish to sell, like t-shirts, hats, sweaters, or </a:t>
            </a:r>
            <a:r>
              <a:rPr lang="en-US" sz="1200" kern="1200" dirty="0" err="1" smtClean="0">
                <a:solidFill>
                  <a:schemeClr val="tx1"/>
                </a:solidFill>
                <a:effectLst/>
                <a:latin typeface="+mn-lt"/>
                <a:ea typeface="+mn-ea"/>
                <a:cs typeface="+mn-cs"/>
              </a:rPr>
              <a:t>waterbottles</a:t>
            </a:r>
            <a:r>
              <a:rPr lang="en-US" sz="1200" kern="1200" dirty="0" smtClean="0">
                <a:solidFill>
                  <a:schemeClr val="tx1"/>
                </a:solidFill>
                <a:effectLst/>
                <a:latin typeface="+mn-lt"/>
                <a:ea typeface="+mn-ea"/>
                <a:cs typeface="+mn-cs"/>
              </a:rPr>
              <a:t>. Next, you will upload your organization’s logo that will be displayed on the </a:t>
            </a:r>
            <a:r>
              <a:rPr lang="en-US" sz="1200" kern="1200" dirty="0" err="1" smtClean="0">
                <a:solidFill>
                  <a:schemeClr val="tx1"/>
                </a:solidFill>
                <a:effectLst/>
                <a:latin typeface="+mn-lt"/>
                <a:ea typeface="+mn-ea"/>
                <a:cs typeface="+mn-cs"/>
              </a:rPr>
              <a:t>merch</a:t>
            </a:r>
            <a:r>
              <a:rPr lang="en-US" sz="1200" kern="1200" dirty="0" smtClean="0">
                <a:solidFill>
                  <a:schemeClr val="tx1"/>
                </a:solidFill>
                <a:effectLst/>
                <a:latin typeface="+mn-lt"/>
                <a:ea typeface="+mn-ea"/>
                <a:cs typeface="+mn-cs"/>
              </a:rPr>
              <a:t>. You will then set the price that you want to tell them at. Remember, since you do not have to pay to use this service, </a:t>
            </a:r>
            <a:r>
              <a:rPr lang="en-US" sz="1200" kern="1200" dirty="0" err="1" smtClean="0">
                <a:solidFill>
                  <a:schemeClr val="tx1"/>
                </a:solidFill>
                <a:effectLst/>
                <a:latin typeface="+mn-lt"/>
                <a:ea typeface="+mn-ea"/>
                <a:cs typeface="+mn-cs"/>
              </a:rPr>
              <a:t>CustomInk</a:t>
            </a:r>
            <a:r>
              <a:rPr lang="en-US" sz="1200" kern="1200" dirty="0" smtClean="0">
                <a:solidFill>
                  <a:schemeClr val="tx1"/>
                </a:solidFill>
                <a:effectLst/>
                <a:latin typeface="+mn-lt"/>
                <a:ea typeface="+mn-ea"/>
                <a:cs typeface="+mn-cs"/>
              </a:rPr>
              <a:t> takes a cut of the profit to sustain their operations. Because of this, you will have to meet the minimum goal of items to sell. </a:t>
            </a:r>
            <a:r>
              <a:rPr lang="en-US" sz="1200" kern="1200" dirty="0" err="1" smtClean="0">
                <a:solidFill>
                  <a:schemeClr val="tx1"/>
                </a:solidFill>
                <a:effectLst/>
                <a:latin typeface="+mn-lt"/>
                <a:ea typeface="+mn-ea"/>
                <a:cs typeface="+mn-cs"/>
              </a:rPr>
              <a:t>CustomInk</a:t>
            </a:r>
            <a:r>
              <a:rPr lang="en-US" sz="1200" kern="1200" dirty="0" smtClean="0">
                <a:solidFill>
                  <a:schemeClr val="tx1"/>
                </a:solidFill>
                <a:effectLst/>
                <a:latin typeface="+mn-lt"/>
                <a:ea typeface="+mn-ea"/>
                <a:cs typeface="+mn-cs"/>
              </a:rPr>
              <a:t> will tell you how many you need and the amount can change based on the price of your items. At the bottom, you will be prompted on the potential earnings if you reach your goal. Once the campaign is up and running, you can send your customers a link to purchase the item.</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CustomInk</a:t>
            </a:r>
            <a:r>
              <a:rPr lang="en-US" sz="1200" kern="1200" dirty="0" smtClean="0">
                <a:solidFill>
                  <a:schemeClr val="tx1"/>
                </a:solidFill>
                <a:effectLst/>
                <a:latin typeface="+mn-lt"/>
                <a:ea typeface="+mn-ea"/>
                <a:cs typeface="+mn-cs"/>
              </a:rPr>
              <a:t> has shirt sizes ranging from Youth extra small to quadruple extra-large! This method of fundraising is great since you don’t need to guess how many shirts to buy upfront and then get disappointed when all you have left are double extra larges left. </a:t>
            </a:r>
            <a:r>
              <a:rPr lang="en-US" sz="1200" kern="1200" dirty="0" err="1" smtClean="0">
                <a:solidFill>
                  <a:schemeClr val="tx1"/>
                </a:solidFill>
                <a:effectLst/>
                <a:latin typeface="+mn-lt"/>
                <a:ea typeface="+mn-ea"/>
                <a:cs typeface="+mn-cs"/>
              </a:rPr>
              <a:t>CustomInk</a:t>
            </a:r>
            <a:r>
              <a:rPr lang="en-US" sz="1200" kern="1200" dirty="0" smtClean="0">
                <a:solidFill>
                  <a:schemeClr val="tx1"/>
                </a:solidFill>
                <a:effectLst/>
                <a:latin typeface="+mn-lt"/>
                <a:ea typeface="+mn-ea"/>
                <a:cs typeface="+mn-cs"/>
              </a:rPr>
              <a:t> will then fulfill your order and mail the </a:t>
            </a:r>
            <a:r>
              <a:rPr lang="en-US" sz="1200" kern="1200" dirty="0" err="1" smtClean="0">
                <a:solidFill>
                  <a:schemeClr val="tx1"/>
                </a:solidFill>
                <a:effectLst/>
                <a:latin typeface="+mn-lt"/>
                <a:ea typeface="+mn-ea"/>
                <a:cs typeface="+mn-cs"/>
              </a:rPr>
              <a:t>merch</a:t>
            </a:r>
            <a:r>
              <a:rPr lang="en-US" sz="1200" kern="1200" dirty="0" smtClean="0">
                <a:solidFill>
                  <a:schemeClr val="tx1"/>
                </a:solidFill>
                <a:effectLst/>
                <a:latin typeface="+mn-lt"/>
                <a:ea typeface="+mn-ea"/>
                <a:cs typeface="+mn-cs"/>
              </a:rPr>
              <a:t> to your customer and the check gets sent to Campus to be deposited directly to your organization’s account. There are a few last steps to get your campaign set up, so please contact the club financial coordinator if you wish to utilize this service.</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12</a:t>
            </a:fld>
            <a:endParaRPr lang="en-US"/>
          </a:p>
        </p:txBody>
      </p:sp>
    </p:spTree>
    <p:extLst>
      <p:ext uri="{BB962C8B-B14F-4D97-AF65-F5344CB8AC3E}">
        <p14:creationId xmlns:p14="http://schemas.microsoft.com/office/powerpoint/2010/main" val="4287560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we have all of these amazing services to get your organization virtually fundraise, there may be the rare circumstance where you happen to collect cash. While cash fundraisers are not approved this semester, we still want to inform you on the proper cash handling protocol if it happens. Please remember that cash should be deposited promptly to the cashier’s office within 24 hours of receiving the cash. If that is not possible, do not hold it for any longer than 1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can make deposits directly at the cashier’s office in SBS on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floor. If you choose to do so, you can get a receipt then and there for your deposit. Please keep in mind that the cashier’s office will have limited hours on campus to ensure social distancing guidelines are upheld.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are not able to come to the cashier’s office during their open hours, you can also utilize the University Police Department Dropbox. This </a:t>
            </a:r>
            <a:r>
              <a:rPr lang="en-US" sz="1200" kern="1200" dirty="0" err="1" smtClean="0">
                <a:solidFill>
                  <a:schemeClr val="tx1"/>
                </a:solidFill>
                <a:effectLst/>
                <a:latin typeface="+mn-lt"/>
                <a:ea typeface="+mn-ea"/>
                <a:cs typeface="+mn-cs"/>
              </a:rPr>
              <a:t>dropbox</a:t>
            </a:r>
            <a:r>
              <a:rPr lang="en-US" sz="1200" kern="1200" dirty="0" smtClean="0">
                <a:solidFill>
                  <a:schemeClr val="tx1"/>
                </a:solidFill>
                <a:effectLst/>
                <a:latin typeface="+mn-lt"/>
                <a:ea typeface="+mn-ea"/>
                <a:cs typeface="+mn-cs"/>
              </a:rPr>
              <a:t> is located just outside of the UPD window. Their office is open 24 hours a day, 7 days a week. You may need to call to have them let you into the building if it is outside of normal operating hours. Please be sure to put your deposit in a sealed envelope, with your organization’s name, account number and include a deposit slip so we know what the deposit was for.</a:t>
            </a:r>
          </a:p>
          <a:p>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13</a:t>
            </a:fld>
            <a:endParaRPr lang="en-US"/>
          </a:p>
        </p:txBody>
      </p:sp>
    </p:spTree>
    <p:extLst>
      <p:ext uri="{BB962C8B-B14F-4D97-AF65-F5344CB8AC3E}">
        <p14:creationId xmlns:p14="http://schemas.microsoft.com/office/powerpoint/2010/main" val="2014597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take a look at what the deposit slip looks like and how to fill it out. You can find a copy of this deposit slip online at the Club Financial Services Website. At the top of the slip, you will fill out the information for your organization. This is to make sure it gets deposited to the right account! You will then provide a description of the funds. This description will appear on your </a:t>
            </a:r>
            <a:r>
              <a:rPr lang="en-US" sz="1200" kern="1200" dirty="0" err="1" smtClean="0">
                <a:solidFill>
                  <a:schemeClr val="tx1"/>
                </a:solidFill>
                <a:effectLst/>
                <a:latin typeface="+mn-lt"/>
                <a:ea typeface="+mn-ea"/>
                <a:cs typeface="+mn-cs"/>
              </a:rPr>
              <a:t>CashNet</a:t>
            </a:r>
            <a:r>
              <a:rPr lang="en-US" sz="1200" kern="1200" dirty="0" smtClean="0">
                <a:solidFill>
                  <a:schemeClr val="tx1"/>
                </a:solidFill>
                <a:effectLst/>
                <a:latin typeface="+mn-lt"/>
                <a:ea typeface="+mn-ea"/>
                <a:cs typeface="+mn-cs"/>
              </a:rPr>
              <a:t> report, so make sure it is relevant. Next, you will provide a breakdown of the money you are depositing. In this scenario, I collected $50 in cash and $25 as a check for my organization’s t-shirt sale, totaling $75. Please keep in mind that certain types of deposits are subject to sales tax, such as most merchandise or food sales. If you are not sure which category to put, feel free to contact the club financial coordinator for more help.</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14</a:t>
            </a:fld>
            <a:endParaRPr lang="en-US"/>
          </a:p>
        </p:txBody>
      </p:sp>
    </p:spTree>
    <p:extLst>
      <p:ext uri="{BB962C8B-B14F-4D97-AF65-F5344CB8AC3E}">
        <p14:creationId xmlns:p14="http://schemas.microsoft.com/office/powerpoint/2010/main" val="1152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If the money you are depositing also happens to be a donation, or you get an item donated to your organization, we require you to also submit a donation acknowledgement form. This acknowledgement form will ensure that your donor gets a tax receipt from Humboldt State for their donation. The donation tax receipt is a huge benefit for donors since they can write it off on their annual tax filing. While this process is done automatically with online donations, we don’t want them to miss out on getting their tax receipt for cash or check donations. If you are collecting money from a donation mail drive, there a smaller condensed version of this form that you can include on the bottom of your letter for your donor to fill out when they send their check in.</a:t>
            </a:r>
          </a:p>
        </p:txBody>
      </p:sp>
      <p:sp>
        <p:nvSpPr>
          <p:cNvPr id="4" name="Slide Number Placeholder 3"/>
          <p:cNvSpPr>
            <a:spLocks noGrp="1"/>
          </p:cNvSpPr>
          <p:nvPr>
            <p:ph type="sldNum" sz="quarter" idx="10"/>
          </p:nvPr>
        </p:nvSpPr>
        <p:spPr/>
        <p:txBody>
          <a:bodyPr/>
          <a:lstStyle/>
          <a:p>
            <a:fld id="{53F33310-0AB4-472E-A891-FF20E941F389}" type="slidenum">
              <a:rPr lang="en-US" smtClean="0"/>
              <a:t>15</a:t>
            </a:fld>
            <a:endParaRPr lang="en-US"/>
          </a:p>
        </p:txBody>
      </p:sp>
    </p:spTree>
    <p:extLst>
      <p:ext uri="{BB962C8B-B14F-4D97-AF65-F5344CB8AC3E}">
        <p14:creationId xmlns:p14="http://schemas.microsoft.com/office/powerpoint/2010/main" val="345505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always we encourage you to follow best business practices when handling cash or cash equivalents and make smart decisions with your money. This includes always handling money in dual custody – at least 2 members at a time. You should also keep physical records of any transaction such as receipts to or from the customer. Money that you happen across should be stored in a locking cash box with minimum access if you are not able to deposit it right away. If you do end up accepting a check, make sure it comes from a reputable source. This means that you trust the person giving you the check is not writing a bad check, and that you know where to find them if anything should happen regarding their payment. Checks that are bounced incur a $25 dishonored check fee to the organization accepting the payments. In most instances, this fee can be passed back to the customer who wrote the bad check so it is important you know how to get a hold of them. Lastly, it is imperative to know that HSU student </a:t>
            </a:r>
            <a:r>
              <a:rPr lang="en-US" sz="1200" kern="1200" dirty="0" err="1" smtClean="0">
                <a:solidFill>
                  <a:schemeClr val="tx1"/>
                </a:solidFill>
                <a:effectLst/>
                <a:latin typeface="+mn-lt"/>
                <a:ea typeface="+mn-ea"/>
                <a:cs typeface="+mn-cs"/>
              </a:rPr>
              <a:t>organiztions</a:t>
            </a:r>
            <a:r>
              <a:rPr lang="en-US" sz="1200" kern="1200" dirty="0" smtClean="0">
                <a:solidFill>
                  <a:schemeClr val="tx1"/>
                </a:solidFill>
                <a:effectLst/>
                <a:latin typeface="+mn-lt"/>
                <a:ea typeface="+mn-ea"/>
                <a:cs typeface="+mn-cs"/>
              </a:rPr>
              <a:t> are not allowed to use any third party money collection sites such as </a:t>
            </a:r>
            <a:r>
              <a:rPr lang="en-US" sz="1200" kern="1200" dirty="0" err="1" smtClean="0">
                <a:solidFill>
                  <a:schemeClr val="tx1"/>
                </a:solidFill>
                <a:effectLst/>
                <a:latin typeface="+mn-lt"/>
                <a:ea typeface="+mn-ea"/>
                <a:cs typeface="+mn-cs"/>
              </a:rPr>
              <a:t>venmo</a:t>
            </a:r>
            <a:r>
              <a:rPr lang="en-US" sz="1200" kern="1200" dirty="0" smtClean="0">
                <a:solidFill>
                  <a:schemeClr val="tx1"/>
                </a:solidFill>
                <a:effectLst/>
                <a:latin typeface="+mn-lt"/>
                <a:ea typeface="+mn-ea"/>
                <a:cs typeface="+mn-cs"/>
              </a:rPr>
              <a:t>, square, </a:t>
            </a:r>
            <a:r>
              <a:rPr lang="en-US" sz="1200" kern="1200" dirty="0" err="1" smtClean="0">
                <a:solidFill>
                  <a:schemeClr val="tx1"/>
                </a:solidFill>
                <a:effectLst/>
                <a:latin typeface="+mn-lt"/>
                <a:ea typeface="+mn-ea"/>
                <a:cs typeface="+mn-cs"/>
              </a:rPr>
              <a:t>paypal</a:t>
            </a:r>
            <a:r>
              <a:rPr lang="en-US" sz="1200" kern="1200" dirty="0" smtClean="0">
                <a:solidFill>
                  <a:schemeClr val="tx1"/>
                </a:solidFill>
                <a:effectLst/>
                <a:latin typeface="+mn-lt"/>
                <a:ea typeface="+mn-ea"/>
                <a:cs typeface="+mn-cs"/>
              </a:rPr>
              <a:t>, Eventbrite for ticketing or </a:t>
            </a:r>
            <a:r>
              <a:rPr lang="en-US" sz="1200" kern="1200" dirty="0" err="1" smtClean="0">
                <a:solidFill>
                  <a:schemeClr val="tx1"/>
                </a:solidFill>
                <a:effectLst/>
                <a:latin typeface="+mn-lt"/>
                <a:ea typeface="+mn-ea"/>
                <a:cs typeface="+mn-cs"/>
              </a:rPr>
              <a:t>gofundme</a:t>
            </a:r>
            <a:r>
              <a:rPr lang="en-US" sz="1200" kern="1200" dirty="0" smtClean="0">
                <a:solidFill>
                  <a:schemeClr val="tx1"/>
                </a:solidFill>
                <a:effectLst/>
                <a:latin typeface="+mn-lt"/>
                <a:ea typeface="+mn-ea"/>
                <a:cs typeface="+mn-cs"/>
              </a:rPr>
              <a:t> for crowdfunding.</a:t>
            </a:r>
          </a:p>
          <a:p>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16</a:t>
            </a:fld>
            <a:endParaRPr lang="en-US"/>
          </a:p>
        </p:txBody>
      </p:sp>
    </p:spTree>
    <p:extLst>
      <p:ext uri="{BB962C8B-B14F-4D97-AF65-F5344CB8AC3E}">
        <p14:creationId xmlns:p14="http://schemas.microsoft.com/office/powerpoint/2010/main" val="3064962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Given the widespread use of these platforms, you may wonder why your organization is not allowed to use these sites. There are a number of reasons. First, these sites do not meet HSU’s standard for PCI Compliance. PCI Compliance is a regulation of data integrity for sensitive information handling. HSU handles a lot of sensitive data such as your student information, so our standard is very high to ensure the safety of your information. Unfortunately, these sites do not meet HSU’s high standards which means they may be more at risk of hacking or tampering.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these platforms do not give your organization much oversight on how your money is being handled, and often charge fees to use them. There have been instances at HSU and other California State campuses where a third party collection site, </a:t>
            </a:r>
            <a:r>
              <a:rPr lang="en-US" sz="1200" kern="1200" dirty="0" err="1" smtClean="0">
                <a:solidFill>
                  <a:schemeClr val="tx1"/>
                </a:solidFill>
                <a:effectLst/>
                <a:latin typeface="+mn-lt"/>
                <a:ea typeface="+mn-ea"/>
                <a:cs typeface="+mn-cs"/>
              </a:rPr>
              <a:t>venmo</a:t>
            </a:r>
            <a:r>
              <a:rPr lang="en-US" sz="1200" kern="1200" dirty="0" smtClean="0">
                <a:solidFill>
                  <a:schemeClr val="tx1"/>
                </a:solidFill>
                <a:effectLst/>
                <a:latin typeface="+mn-lt"/>
                <a:ea typeface="+mn-ea"/>
                <a:cs typeface="+mn-cs"/>
              </a:rPr>
              <a:t>, was utilized by a single person in an organization, only to later find that the money never made it back to the organization. While we want to trust our fellow members, lowering the opportunity to take advantage of a situation can ensure incidents like that do not happen again.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Humboldt State University is obligated to report all financial activity in their tax filings, including the financial activity of student organizations. If a third party site is utilized by a student organization, HSU will then be reporting false financial information which could put the standing of the student organizations at risk. And as always, we have a number of online virtual resources available that can be utilized, just be sure to reach out to our office ahead of time to ensure everything is running smoothly.</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17</a:t>
            </a:fld>
            <a:endParaRPr lang="en-US"/>
          </a:p>
        </p:txBody>
      </p:sp>
    </p:spTree>
    <p:extLst>
      <p:ext uri="{BB962C8B-B14F-4D97-AF65-F5344CB8AC3E}">
        <p14:creationId xmlns:p14="http://schemas.microsoft.com/office/powerpoint/2010/main" val="394995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can find links to these services online on our website here. Club Financial Services is housed under Student Financial Services. And as always, you can reach out to your friendly neighborhood club financial coordinator to help with any questions you may have in getting your fundraising up and running!</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18</a:t>
            </a:fld>
            <a:endParaRPr lang="en-US"/>
          </a:p>
        </p:txBody>
      </p:sp>
    </p:spTree>
    <p:extLst>
      <p:ext uri="{BB962C8B-B14F-4D97-AF65-F5344CB8AC3E}">
        <p14:creationId xmlns:p14="http://schemas.microsoft.com/office/powerpoint/2010/main" val="2273556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review some key points from this training:</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First, always keep social distancing practices in mind. We all should be doing our part to slow the spread of the coronavirus. Unfortunately, this means we cannot approve any cash fundraisers at this time.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Next, you learned what to do if you happen to collect any money and where to make your deposits at the cashier’s office or UPD. Just be sure to not hold it any longer than 1 week</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also learned about various ways to host virtual fundraisers! Hopefully, you even got some new ideas!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Lastly, we learned the importance of acknowledging and thanking your donors for supporting your organization. Doing so makes them more likely to keep giving to your organization.</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Thank you for completing this training video. We will see you again in the last video!</a:t>
            </a:r>
          </a:p>
          <a:p>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19</a:t>
            </a:fld>
            <a:endParaRPr lang="en-US"/>
          </a:p>
        </p:txBody>
      </p:sp>
    </p:spTree>
    <p:extLst>
      <p:ext uri="{BB962C8B-B14F-4D97-AF65-F5344CB8AC3E}">
        <p14:creationId xmlns:p14="http://schemas.microsoft.com/office/powerpoint/2010/main" val="890666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video will be covering Fundraising and the Cash Handling Policy for student organizations at HSU. </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2</a:t>
            </a:fld>
            <a:endParaRPr lang="en-US"/>
          </a:p>
        </p:txBody>
      </p:sp>
    </p:spTree>
    <p:extLst>
      <p:ext uri="{BB962C8B-B14F-4D97-AF65-F5344CB8AC3E}">
        <p14:creationId xmlns:p14="http://schemas.microsoft.com/office/powerpoint/2010/main" val="2006990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back to financial management Training for Registered Student Organizations. This is the third and final video in the training session.</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20</a:t>
            </a:fld>
            <a:endParaRPr lang="en-US"/>
          </a:p>
        </p:txBody>
      </p:sp>
    </p:spTree>
    <p:extLst>
      <p:ext uri="{BB962C8B-B14F-4D97-AF65-F5344CB8AC3E}">
        <p14:creationId xmlns:p14="http://schemas.microsoft.com/office/powerpoint/2010/main" val="315904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video will be covering the process to access and use your organization’s money that you raised.</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21</a:t>
            </a:fld>
            <a:endParaRPr lang="en-US"/>
          </a:p>
        </p:txBody>
      </p:sp>
    </p:spTree>
    <p:extLst>
      <p:ext uri="{BB962C8B-B14F-4D97-AF65-F5344CB8AC3E}">
        <p14:creationId xmlns:p14="http://schemas.microsoft.com/office/powerpoint/2010/main" val="981131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we need to address what your organization’s money can be spent on. In the traditional process, your organization’s money could be used for almost anything with few restrictions. Please note that this only applies for money that your organization fundraised, but not other revenue sources such as Associated Student Grants. Now, with campus operations moving virtually, there will be a few more restrictions in place, in order to adhere to social distancing guidelines. In general purchases for large events or group gatherings will not be approved for purchase from your organization’s trust fund account.</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22</a:t>
            </a:fld>
            <a:endParaRPr lang="en-US"/>
          </a:p>
        </p:txBody>
      </p:sp>
    </p:spTree>
    <p:extLst>
      <p:ext uri="{BB962C8B-B14F-4D97-AF65-F5344CB8AC3E}">
        <p14:creationId xmlns:p14="http://schemas.microsoft.com/office/powerpoint/2010/main" val="1419250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a few ways to access the funds in your organization’s on-campus trust account. The first way is through direct payments. It is recommended that payments be made from the account by utilizing the Club Financial Coordinator’s </a:t>
            </a:r>
            <a:r>
              <a:rPr lang="en-US" sz="1200" kern="1200" dirty="0" err="1" smtClean="0">
                <a:solidFill>
                  <a:schemeClr val="tx1"/>
                </a:solidFill>
                <a:effectLst/>
                <a:latin typeface="+mn-lt"/>
                <a:ea typeface="+mn-ea"/>
                <a:cs typeface="+mn-cs"/>
              </a:rPr>
              <a:t>ProCard</a:t>
            </a:r>
            <a:r>
              <a:rPr lang="en-US" sz="1200" kern="1200" dirty="0" smtClean="0">
                <a:solidFill>
                  <a:schemeClr val="tx1"/>
                </a:solidFill>
                <a:effectLst/>
                <a:latin typeface="+mn-lt"/>
                <a:ea typeface="+mn-ea"/>
                <a:cs typeface="+mn-cs"/>
              </a:rPr>
              <a:t>. It is a lot quicker and easier to get payments made for your supplies or services this way. You will just need to send me a link to the item you wish to purchase or provide an invoice, and I will shop and pay it directly for you. Alternatively, if a company of business cannot accept card payments, we can send a check in the mail. This method takes a bit longer and requires some more paperwork to process.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Payments can also be made directly to guest speakers or guest lecturers, if you wish to invite them for a Zoom or virtual performance. You would just need to provide a copy of the flyer advertising the guest speaker’s event as proof of their participation. Once you know your organization will be inviting a guest speaker, please contact Club Financial Services ahead of time so that we can get the necessary paperwork started to get your guest paid. Unfortunately, at this time, we cannot reimburse your guest speaker for any travel or hospitality expenses, since non-essential travel cannot be approved or endorsed by the university in an effort to slow the spread of the coronavirus. When you consider making purchases on behalf of your organization, please start with the option to pay businesses or vendors directly, so that you, or your members, do not have to pay out of pocket.</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23</a:t>
            </a:fld>
            <a:endParaRPr lang="en-US"/>
          </a:p>
        </p:txBody>
      </p:sp>
    </p:spTree>
    <p:extLst>
      <p:ext uri="{BB962C8B-B14F-4D97-AF65-F5344CB8AC3E}">
        <p14:creationId xmlns:p14="http://schemas.microsoft.com/office/powerpoint/2010/main" val="3127611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Taking advantage of the </a:t>
            </a:r>
            <a:r>
              <a:rPr lang="en-US" sz="1200" kern="1200" dirty="0" err="1" smtClean="0">
                <a:solidFill>
                  <a:schemeClr val="tx1"/>
                </a:solidFill>
                <a:effectLst/>
                <a:latin typeface="+mn-lt"/>
                <a:ea typeface="+mn-ea"/>
                <a:cs typeface="+mn-cs"/>
              </a:rPr>
              <a:t>ProCard</a:t>
            </a:r>
            <a:r>
              <a:rPr lang="en-US" sz="1200" kern="1200" dirty="0" smtClean="0">
                <a:solidFill>
                  <a:schemeClr val="tx1"/>
                </a:solidFill>
                <a:effectLst/>
                <a:latin typeface="+mn-lt"/>
                <a:ea typeface="+mn-ea"/>
                <a:cs typeface="+mn-cs"/>
              </a:rPr>
              <a:t> is the recommended way to make purchases from your organization’s account, but you may wonder where it can be used. Here are a few examples of websites that can accept the </a:t>
            </a:r>
            <a:r>
              <a:rPr lang="en-US" sz="1200" kern="1200" dirty="0" err="1" smtClean="0">
                <a:solidFill>
                  <a:schemeClr val="tx1"/>
                </a:solidFill>
                <a:effectLst/>
                <a:latin typeface="+mn-lt"/>
                <a:ea typeface="+mn-ea"/>
                <a:cs typeface="+mn-cs"/>
              </a:rPr>
              <a:t>procard</a:t>
            </a:r>
            <a:r>
              <a:rPr lang="en-US" sz="1200" kern="1200" dirty="0" smtClean="0">
                <a:solidFill>
                  <a:schemeClr val="tx1"/>
                </a:solidFill>
                <a:effectLst/>
                <a:latin typeface="+mn-lt"/>
                <a:ea typeface="+mn-ea"/>
                <a:cs typeface="+mn-cs"/>
              </a:rPr>
              <a:t>. Humboldt State University has special business accounts with Amazon and Staples, so we typically can get products at a cheaper rate. These savings are available for Registered Student Organizations as well! As a general rule, if you can order something online, we can pay for it online as well. Please keep this option in mind as we progress through this semester, virtually.</a:t>
            </a:r>
          </a:p>
        </p:txBody>
      </p:sp>
      <p:sp>
        <p:nvSpPr>
          <p:cNvPr id="4" name="Slide Number Placeholder 3"/>
          <p:cNvSpPr>
            <a:spLocks noGrp="1"/>
          </p:cNvSpPr>
          <p:nvPr>
            <p:ph type="sldNum" sz="quarter" idx="10"/>
          </p:nvPr>
        </p:nvSpPr>
        <p:spPr/>
        <p:txBody>
          <a:bodyPr/>
          <a:lstStyle/>
          <a:p>
            <a:fld id="{53F33310-0AB4-472E-A891-FF20E941F389}" type="slidenum">
              <a:rPr lang="en-US" smtClean="0"/>
              <a:t>24</a:t>
            </a:fld>
            <a:endParaRPr lang="en-US"/>
          </a:p>
        </p:txBody>
      </p:sp>
    </p:spTree>
    <p:extLst>
      <p:ext uri="{BB962C8B-B14F-4D97-AF65-F5344CB8AC3E}">
        <p14:creationId xmlns:p14="http://schemas.microsoft.com/office/powerpoint/2010/main" val="1138758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next type of payments from the on-campus account are reimbursements. Reimbursements should only be used if it not convenient to pay online with a </a:t>
            </a:r>
            <a:r>
              <a:rPr lang="en-US" sz="1200" kern="1200" dirty="0" err="1" smtClean="0">
                <a:solidFill>
                  <a:schemeClr val="tx1"/>
                </a:solidFill>
                <a:effectLst/>
                <a:latin typeface="+mn-lt"/>
                <a:ea typeface="+mn-ea"/>
                <a:cs typeface="+mn-cs"/>
              </a:rPr>
              <a:t>procard</a:t>
            </a:r>
            <a:r>
              <a:rPr lang="en-US" sz="1200" kern="1200" dirty="0" smtClean="0">
                <a:solidFill>
                  <a:schemeClr val="tx1"/>
                </a:solidFill>
                <a:effectLst/>
                <a:latin typeface="+mn-lt"/>
                <a:ea typeface="+mn-ea"/>
                <a:cs typeface="+mn-cs"/>
              </a:rPr>
              <a:t>, or send a check in the mail. Examples of this might include purchasing small items at a grocery store. As a general rule, reimbursements should only be used if it does not incur a personal financial burden to any individual. A reimbursement should typically be less than $50. Reimbursements can take up to 10 business days to process, and will also take additional time to be mailed. To enforce social distancing guidelines, we will not be offering cash reimbursements, or check pick-up this semester. If you need to get reimbursed from your account, please be sure to save your original itemized receipts. Receipts that are missing essential information are not suitable to be reimbursed. One of the main restrictions around accessing your organization’s money, is that you cannot purchase or be reimbursed for drugs, alcohol, or tobacco products. In addition, we will not be able to reimburse for travel expenses as most student organization travel is deemed non-essential.</a:t>
            </a:r>
          </a:p>
          <a:p>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25</a:t>
            </a:fld>
            <a:endParaRPr lang="en-US"/>
          </a:p>
        </p:txBody>
      </p:sp>
    </p:spTree>
    <p:extLst>
      <p:ext uri="{BB962C8B-B14F-4D97-AF65-F5344CB8AC3E}">
        <p14:creationId xmlns:p14="http://schemas.microsoft.com/office/powerpoint/2010/main" val="1904880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complete any of these type of payments from your organization’s account, you will need to submit a Payment Request Form for Student Organizations. This form can be found online on our website. Before your Payment Request can be accepted, it is important that the organization’s president, treasurer, and advisor complete this financial training, and submit the financial agreement. If your organization changes president, treasurer, or advisor during the school year, they must complete the financial training, and sign the financial agreement before they are able to sign for a payment request. As a general rule, please be sure that money spent from your organization’s account is used for the benefit of your organization as a whole. Payments cannot be used to benefit any single individual. Utilizing the payment request correctly can be a great way to pay for things directly from your account without having to spend your own personal money.</a:t>
            </a:r>
          </a:p>
        </p:txBody>
      </p:sp>
      <p:sp>
        <p:nvSpPr>
          <p:cNvPr id="4" name="Slide Number Placeholder 3"/>
          <p:cNvSpPr>
            <a:spLocks noGrp="1"/>
          </p:cNvSpPr>
          <p:nvPr>
            <p:ph type="sldNum" sz="quarter" idx="10"/>
          </p:nvPr>
        </p:nvSpPr>
        <p:spPr/>
        <p:txBody>
          <a:bodyPr/>
          <a:lstStyle/>
          <a:p>
            <a:fld id="{53F33310-0AB4-472E-A891-FF20E941F389}" type="slidenum">
              <a:rPr lang="en-US" smtClean="0"/>
              <a:t>26</a:t>
            </a:fld>
            <a:endParaRPr lang="en-US"/>
          </a:p>
        </p:txBody>
      </p:sp>
    </p:spTree>
    <p:extLst>
      <p:ext uri="{BB962C8B-B14F-4D97-AF65-F5344CB8AC3E}">
        <p14:creationId xmlns:p14="http://schemas.microsoft.com/office/powerpoint/2010/main" val="3859182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may happen sometimes that you need a reimbursement and your receipt becomes lost or is missing essential information. You should always try your best to recover any lost receipts by returning to your vendor and ask to re-print the receipt. If all efforts to recover the lost receipt or invoice have been exhausted, you are not out of luck! You may turn in a Lost Receipt Memo in lieu of your missing backup. This form ensures that a reimbursements can still be made form your organization’s account. You must include information that would have appeared on the receipt, and a brief explanation as to why the receipt is missing. This form must be signed by the recipient of the reimbursement, the president or treasurer, and the advisor. This form is submitted with the payment request form and should only be used as a last attempt to get reimbursed.</a:t>
            </a:r>
          </a:p>
        </p:txBody>
      </p:sp>
      <p:sp>
        <p:nvSpPr>
          <p:cNvPr id="4" name="Slide Number Placeholder 3"/>
          <p:cNvSpPr>
            <a:spLocks noGrp="1"/>
          </p:cNvSpPr>
          <p:nvPr>
            <p:ph type="sldNum" sz="quarter" idx="10"/>
          </p:nvPr>
        </p:nvSpPr>
        <p:spPr/>
        <p:txBody>
          <a:bodyPr/>
          <a:lstStyle/>
          <a:p>
            <a:fld id="{53F33310-0AB4-472E-A891-FF20E941F389}" type="slidenum">
              <a:rPr lang="en-US" smtClean="0"/>
              <a:t>27</a:t>
            </a:fld>
            <a:endParaRPr lang="en-US"/>
          </a:p>
        </p:txBody>
      </p:sp>
    </p:spTree>
    <p:extLst>
      <p:ext uri="{BB962C8B-B14F-4D97-AF65-F5344CB8AC3E}">
        <p14:creationId xmlns:p14="http://schemas.microsoft.com/office/powerpoint/2010/main" val="1821774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help you visualize the process of the payment request, I have outlined the steps involved. First, you will obtain your receipts or invoice. Then, you must fill out the appropriate sections of the payment request form. Next, you will ensure that the form is approved by either the president or treasurer, and also the advisor. All payment request must have 2 signatures: one from a student officer, and one from the advisor. Next, please be sure to include any applicable backup to your request that justifies the payment, such as receipts, invoices, a guest speaker flyer, or a lost receipt memo. Lastly you will turn them in to the Club Financial Coordinator for final approval. Once your payment request is submitted, one of 3 outcomes will occur based on the nature of the request. You may have a check sent in the mail to a member for a reimbursement, The Club Financial </a:t>
            </a:r>
            <a:r>
              <a:rPr lang="en-US" sz="1200" kern="1200" dirty="0" err="1" smtClean="0">
                <a:solidFill>
                  <a:schemeClr val="tx1"/>
                </a:solidFill>
                <a:effectLst/>
                <a:latin typeface="+mn-lt"/>
                <a:ea typeface="+mn-ea"/>
                <a:cs typeface="+mn-cs"/>
              </a:rPr>
              <a:t>Coorindator</a:t>
            </a:r>
            <a:r>
              <a:rPr lang="en-US" sz="1200" kern="1200" dirty="0" smtClean="0">
                <a:solidFill>
                  <a:schemeClr val="tx1"/>
                </a:solidFill>
                <a:effectLst/>
                <a:latin typeface="+mn-lt"/>
                <a:ea typeface="+mn-ea"/>
                <a:cs typeface="+mn-cs"/>
              </a:rPr>
              <a:t> can pay online with a </a:t>
            </a:r>
            <a:r>
              <a:rPr lang="en-US" sz="1200" kern="1200" dirty="0" err="1" smtClean="0">
                <a:solidFill>
                  <a:schemeClr val="tx1"/>
                </a:solidFill>
                <a:effectLst/>
                <a:latin typeface="+mn-lt"/>
                <a:ea typeface="+mn-ea"/>
                <a:cs typeface="+mn-cs"/>
              </a:rPr>
              <a:t>procard</a:t>
            </a:r>
            <a:r>
              <a:rPr lang="en-US" sz="1200" kern="1200" dirty="0" smtClean="0">
                <a:solidFill>
                  <a:schemeClr val="tx1"/>
                </a:solidFill>
                <a:effectLst/>
                <a:latin typeface="+mn-lt"/>
                <a:ea typeface="+mn-ea"/>
                <a:cs typeface="+mn-cs"/>
              </a:rPr>
              <a:t>, or a check in sent in the mail to the business, vendor or guest speaker. Just remember, that with this last option, additional paperwork is required from the vendor to get a check written. We can assist you in getting this paperwork filed and reach out to the vendor if they are not already in our financial system.</a:t>
            </a:r>
          </a:p>
          <a:p>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28</a:t>
            </a:fld>
            <a:endParaRPr lang="en-US"/>
          </a:p>
        </p:txBody>
      </p:sp>
    </p:spTree>
    <p:extLst>
      <p:ext uri="{BB962C8B-B14F-4D97-AF65-F5344CB8AC3E}">
        <p14:creationId xmlns:p14="http://schemas.microsoft.com/office/powerpoint/2010/main" val="776957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have learned a lot about the different types of ways to utilize your organization’s on-campus account. Let’s take some time to review the key points:</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First, you learned how payments can be made from your organization’s account directly to businesses or vendors you work with.</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Next you learned about how to best utilize the Club Financial Coordinator’s </a:t>
            </a:r>
            <a:r>
              <a:rPr lang="en-US" sz="1200" kern="1200" dirty="0" err="1" smtClean="0">
                <a:solidFill>
                  <a:schemeClr val="tx1"/>
                </a:solidFill>
                <a:effectLst/>
                <a:latin typeface="+mn-lt"/>
                <a:ea typeface="+mn-ea"/>
                <a:cs typeface="+mn-cs"/>
              </a:rPr>
              <a:t>ProCard</a:t>
            </a:r>
            <a:r>
              <a:rPr lang="en-US" sz="1200" kern="1200" dirty="0" smtClean="0">
                <a:solidFill>
                  <a:schemeClr val="tx1"/>
                </a:solidFill>
                <a:effectLst/>
                <a:latin typeface="+mn-lt"/>
                <a:ea typeface="+mn-ea"/>
                <a:cs typeface="+mn-cs"/>
              </a:rPr>
              <a:t> to make online purchases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have also been informed of new restrictions due to the COVID-19 pandemic including the fact that we cannot reimburse, or make payment for travel or group events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Also you were reminded to hold onto your receipts if you need a reimbursement, and what alternative is available if your receipt ends up lost, or missing information.</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Thank you for completing this training video. This is the final video in the Financial management training series. Once you finish watching this video, you will take a short quiz to test your knowledge. After submitting your quiz, your responses will be reviewed and if you pass, you will have access to sign the Financial Agreement. Please feel free to refer back to these videos when taking the quiz, or for a refresher at any point in the future. Thank you, and have a wonderful semester at Humboldt State University. </a:t>
            </a:r>
          </a:p>
          <a:p>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29</a:t>
            </a:fld>
            <a:endParaRPr lang="en-US"/>
          </a:p>
        </p:txBody>
      </p:sp>
    </p:spTree>
    <p:extLst>
      <p:ext uri="{BB962C8B-B14F-4D97-AF65-F5344CB8AC3E}">
        <p14:creationId xmlns:p14="http://schemas.microsoft.com/office/powerpoint/2010/main" val="2369128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lot of things will be changing this year, so let’s take a look at how fundraising will go in a virtual setting. First and foremost, you should always do your best to ensure you are upholding social distancing guidelines. This includes, not congregating in large groups and always maintaining 6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between people. Because of these guidelines, we cannot approve any in-person fundraising for the Fall 2020 semester. In this video we will explore alternatives to cash fundraising including online resources and donation mail-drives.</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3</a:t>
            </a:fld>
            <a:endParaRPr lang="en-US"/>
          </a:p>
        </p:txBody>
      </p:sp>
    </p:spTree>
    <p:extLst>
      <p:ext uri="{BB962C8B-B14F-4D97-AF65-F5344CB8AC3E}">
        <p14:creationId xmlns:p14="http://schemas.microsoft.com/office/powerpoint/2010/main" val="3148112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Your club may wish to ask for donations this upcoming semester. In any instance where you are soliciting donations, you must first have approval from the Foundation on campus. This includes donation letters, emails, social media posts or flyers. This is to ensure that your request for donations are properly representing the university. They also give some pretty great advice on how to write a letter or make it a little fancier! For approvals or assistance, please send a draft of your letter to </a:t>
            </a:r>
            <a:r>
              <a:rPr lang="en-US" sz="1200" u="sng" kern="1200" dirty="0" smtClean="0">
                <a:solidFill>
                  <a:schemeClr val="tx1"/>
                </a:solidFill>
                <a:effectLst/>
                <a:latin typeface="+mn-lt"/>
                <a:ea typeface="+mn-ea"/>
                <a:cs typeface="+mn-cs"/>
                <a:hlinkClick r:id="rId3"/>
              </a:rPr>
              <a:t>giving@humboldt.edu</a:t>
            </a:r>
            <a:r>
              <a:rPr lang="en-US" sz="1200" kern="1200" dirty="0" smtClean="0">
                <a:solidFill>
                  <a:schemeClr val="tx1"/>
                </a:solidFill>
                <a:effectLst/>
                <a:latin typeface="+mn-lt"/>
                <a:ea typeface="+mn-ea"/>
                <a:cs typeface="+mn-cs"/>
              </a:rPr>
              <a:t>. Please include a list of who you anticipate your audience to be so they can help curate your letter to appeal to the donor!</a:t>
            </a:r>
          </a:p>
          <a:p>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4</a:t>
            </a:fld>
            <a:endParaRPr lang="en-US"/>
          </a:p>
        </p:txBody>
      </p:sp>
    </p:spTree>
    <p:extLst>
      <p:ext uri="{BB962C8B-B14F-4D97-AF65-F5344CB8AC3E}">
        <p14:creationId xmlns:p14="http://schemas.microsoft.com/office/powerpoint/2010/main" val="1669960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have included here a quick step by step guide on starting a donation drive for your organization. First you must draft your letter. Consider who your audience is and ways to make it personable. Second, you can send your draft to </a:t>
            </a:r>
            <a:r>
              <a:rPr lang="en-US" sz="1200" u="sng" kern="1200" dirty="0" smtClean="0">
                <a:solidFill>
                  <a:schemeClr val="tx1"/>
                </a:solidFill>
                <a:effectLst/>
                <a:latin typeface="+mn-lt"/>
                <a:ea typeface="+mn-ea"/>
                <a:cs typeface="+mn-cs"/>
                <a:hlinkClick r:id="rId3"/>
              </a:rPr>
              <a:t>giving@humboldt.edu</a:t>
            </a:r>
            <a:r>
              <a:rPr lang="en-US" sz="1200" kern="1200" dirty="0" smtClean="0">
                <a:solidFill>
                  <a:schemeClr val="tx1"/>
                </a:solidFill>
                <a:effectLst/>
                <a:latin typeface="+mn-lt"/>
                <a:ea typeface="+mn-ea"/>
                <a:cs typeface="+mn-cs"/>
              </a:rPr>
              <a:t> and await approval from the Foundation. Once it is approved, you can pick up return envelopes from the Cashier’s office. This ensures that if your donor wants to mail in a check, it comes right to the cashier’s and gets deposited to your account. Next, you will send out your solicitation to your donors. It might be a good idea to follow up with a phone call to let them know that your donation letter is on the way! Lastly, the donor can either mail in their donation with the return envelope, or donate online directly to your organization’s giving page! </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5</a:t>
            </a:fld>
            <a:endParaRPr lang="en-US"/>
          </a:p>
        </p:txBody>
      </p:sp>
    </p:spTree>
    <p:extLst>
      <p:ext uri="{BB962C8B-B14F-4D97-AF65-F5344CB8AC3E}">
        <p14:creationId xmlns:p14="http://schemas.microsoft.com/office/powerpoint/2010/main" val="277946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snail mail’s not your gig, we also have a number of other virtual fundraising methods for your organization to use.</a:t>
            </a:r>
          </a:p>
          <a:p>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6</a:t>
            </a:fld>
            <a:endParaRPr lang="en-US"/>
          </a:p>
        </p:txBody>
      </p:sp>
    </p:spTree>
    <p:extLst>
      <p:ext uri="{BB962C8B-B14F-4D97-AF65-F5344CB8AC3E}">
        <p14:creationId xmlns:p14="http://schemas.microsoft.com/office/powerpoint/2010/main" val="2923857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up, we have the RSO Online Payment Portal. This payment portal is operated through </a:t>
            </a:r>
            <a:r>
              <a:rPr lang="en-US" sz="1200" kern="1200" dirty="0" err="1" smtClean="0">
                <a:solidFill>
                  <a:schemeClr val="tx1"/>
                </a:solidFill>
                <a:effectLst/>
                <a:latin typeface="+mn-lt"/>
                <a:ea typeface="+mn-ea"/>
                <a:cs typeface="+mn-cs"/>
              </a:rPr>
              <a:t>CashNet</a:t>
            </a:r>
            <a:r>
              <a:rPr lang="en-US" sz="1200" kern="1200" dirty="0" smtClean="0">
                <a:solidFill>
                  <a:schemeClr val="tx1"/>
                </a:solidFill>
                <a:effectLst/>
                <a:latin typeface="+mn-lt"/>
                <a:ea typeface="+mn-ea"/>
                <a:cs typeface="+mn-cs"/>
              </a:rPr>
              <a:t> and can be customized for all kinds of organization payments. This can range from collecting dues from your members, pre-selling tickets, making deposits, or selling your organization’s merchandise.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no fees to get started, AND there are no credit card fees for your customers either! Once we have your store set up, you have the option to get customized reports sent to your organization’s Humboldt email so that you can track your sales. You can also provide personalized receipt text for your customers. This can include information for members paying their dues, or instructions for your customers to pick up their order. </a:t>
            </a:r>
          </a:p>
          <a:p>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7</a:t>
            </a:fld>
            <a:endParaRPr lang="en-US"/>
          </a:p>
        </p:txBody>
      </p:sp>
    </p:spTree>
    <p:extLst>
      <p:ext uri="{BB962C8B-B14F-4D97-AF65-F5344CB8AC3E}">
        <p14:creationId xmlns:p14="http://schemas.microsoft.com/office/powerpoint/2010/main" val="202468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are some examples of what the </a:t>
            </a:r>
            <a:r>
              <a:rPr lang="en-US" sz="1200" kern="1200" dirty="0" err="1" smtClean="0">
                <a:solidFill>
                  <a:schemeClr val="tx1"/>
                </a:solidFill>
                <a:effectLst/>
                <a:latin typeface="+mn-lt"/>
                <a:ea typeface="+mn-ea"/>
                <a:cs typeface="+mn-cs"/>
              </a:rPr>
              <a:t>CashNet</a:t>
            </a:r>
            <a:r>
              <a:rPr lang="en-US" sz="1200" kern="1200" dirty="0" smtClean="0">
                <a:solidFill>
                  <a:schemeClr val="tx1"/>
                </a:solidFill>
                <a:effectLst/>
                <a:latin typeface="+mn-lt"/>
                <a:ea typeface="+mn-ea"/>
                <a:cs typeface="+mn-cs"/>
              </a:rPr>
              <a:t> store can look like. This organization collects specific information from their members when they pay their dues. This club has been set up to sell their merchandise. You can even include a picture so your customers know what they are buying. To get your organization’s </a:t>
            </a:r>
            <a:r>
              <a:rPr lang="en-US" sz="1200" kern="1200" dirty="0" err="1" smtClean="0">
                <a:solidFill>
                  <a:schemeClr val="tx1"/>
                </a:solidFill>
                <a:effectLst/>
                <a:latin typeface="+mn-lt"/>
                <a:ea typeface="+mn-ea"/>
                <a:cs typeface="+mn-cs"/>
              </a:rPr>
              <a:t>CashNet</a:t>
            </a:r>
            <a:r>
              <a:rPr lang="en-US" sz="1200" kern="1200" dirty="0" smtClean="0">
                <a:solidFill>
                  <a:schemeClr val="tx1"/>
                </a:solidFill>
                <a:effectLst/>
                <a:latin typeface="+mn-lt"/>
                <a:ea typeface="+mn-ea"/>
                <a:cs typeface="+mn-cs"/>
              </a:rPr>
              <a:t> store started, please contact the Club Financial Coordinator. </a:t>
            </a:r>
          </a:p>
        </p:txBody>
      </p:sp>
      <p:sp>
        <p:nvSpPr>
          <p:cNvPr id="4" name="Slide Number Placeholder 3"/>
          <p:cNvSpPr>
            <a:spLocks noGrp="1"/>
          </p:cNvSpPr>
          <p:nvPr>
            <p:ph type="sldNum" sz="quarter" idx="10"/>
          </p:nvPr>
        </p:nvSpPr>
        <p:spPr/>
        <p:txBody>
          <a:bodyPr/>
          <a:lstStyle/>
          <a:p>
            <a:fld id="{53F33310-0AB4-472E-A891-FF20E941F389}" type="slidenum">
              <a:rPr lang="en-US" smtClean="0"/>
              <a:t>8</a:t>
            </a:fld>
            <a:endParaRPr lang="en-US"/>
          </a:p>
        </p:txBody>
      </p:sp>
    </p:spTree>
    <p:extLst>
      <p:ext uri="{BB962C8B-B14F-4D97-AF65-F5344CB8AC3E}">
        <p14:creationId xmlns:p14="http://schemas.microsoft.com/office/powerpoint/2010/main" val="112863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you can have people donate online directly to your organization with the online giving page. This page is for those who wish to donate with a credit card. Once your page is set up, you can save the link, and post it to your organization’s social media, and get the word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Most student organizations have already been set up in the system to receive donations. If you are part of a new organization, or are not sure if you have one, feel free to contact the Club Financial Coordinator to help get your page up and running. </a:t>
            </a:r>
            <a:endParaRPr lang="en-US" dirty="0"/>
          </a:p>
        </p:txBody>
      </p:sp>
      <p:sp>
        <p:nvSpPr>
          <p:cNvPr id="4" name="Slide Number Placeholder 3"/>
          <p:cNvSpPr>
            <a:spLocks noGrp="1"/>
          </p:cNvSpPr>
          <p:nvPr>
            <p:ph type="sldNum" sz="quarter" idx="10"/>
          </p:nvPr>
        </p:nvSpPr>
        <p:spPr/>
        <p:txBody>
          <a:bodyPr/>
          <a:lstStyle/>
          <a:p>
            <a:fld id="{53F33310-0AB4-472E-A891-FF20E941F389}" type="slidenum">
              <a:rPr lang="en-US" smtClean="0"/>
              <a:t>9</a:t>
            </a:fld>
            <a:endParaRPr lang="en-US"/>
          </a:p>
        </p:txBody>
      </p:sp>
    </p:spTree>
    <p:extLst>
      <p:ext uri="{BB962C8B-B14F-4D97-AF65-F5344CB8AC3E}">
        <p14:creationId xmlns:p14="http://schemas.microsoft.com/office/powerpoint/2010/main" val="4000747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8/21/2020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8/21/2020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jpeg"/><Relationship Id="rId7" Type="http://schemas.openxmlformats.org/officeDocument/2006/relationships/diagramLayout" Target="../diagrams/layout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7.jpe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jpeg"/><Relationship Id="rId7" Type="http://schemas.openxmlformats.org/officeDocument/2006/relationships/diagramLayout" Target="../diagrams/layout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Colors" Target="../diagrams/colors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giving@humboldt.edu"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1116" y="1807336"/>
            <a:ext cx="7038233" cy="1627443"/>
          </a:xfrm>
        </p:spPr>
        <p:txBody>
          <a:bodyPr/>
          <a:lstStyle/>
          <a:p>
            <a:r>
              <a:rPr lang="en-US" sz="4800" dirty="0">
                <a:latin typeface="Palatino Linotype" panose="02040502050505030304" pitchFamily="18" charset="0"/>
              </a:rPr>
              <a:t>Financial</a:t>
            </a:r>
            <a:br>
              <a:rPr lang="en-US" sz="4800" dirty="0">
                <a:latin typeface="Palatino Linotype" panose="02040502050505030304" pitchFamily="18" charset="0"/>
              </a:rPr>
            </a:br>
            <a:r>
              <a:rPr lang="en-US" sz="4800" dirty="0">
                <a:latin typeface="Palatino Linotype" panose="02040502050505030304" pitchFamily="18" charset="0"/>
              </a:rPr>
              <a:t>Management Training</a:t>
            </a:r>
          </a:p>
        </p:txBody>
      </p:sp>
      <p:sp>
        <p:nvSpPr>
          <p:cNvPr id="3" name="Subtitle 2"/>
          <p:cNvSpPr>
            <a:spLocks noGrp="1"/>
          </p:cNvSpPr>
          <p:nvPr>
            <p:ph type="subTitle" idx="1"/>
          </p:nvPr>
        </p:nvSpPr>
        <p:spPr>
          <a:xfrm>
            <a:off x="2692398" y="3792771"/>
            <a:ext cx="6815669" cy="1185627"/>
          </a:xfrm>
        </p:spPr>
        <p:txBody>
          <a:bodyPr/>
          <a:lstStyle/>
          <a:p>
            <a:r>
              <a:rPr lang="en-US" dirty="0">
                <a:latin typeface="Palatino Linotype" panose="02040502050505030304" pitchFamily="18" charset="0"/>
              </a:rPr>
              <a:t>Presented by:</a:t>
            </a:r>
          </a:p>
          <a:p>
            <a:r>
              <a:rPr lang="en-US" dirty="0">
                <a:latin typeface="Palatino Linotype" panose="02040502050505030304" pitchFamily="18" charset="0"/>
              </a:rPr>
              <a:t>Student Club Financial Services</a:t>
            </a:r>
          </a:p>
        </p:txBody>
      </p:sp>
      <p:pic>
        <p:nvPicPr>
          <p:cNvPr id="3074" name="Picture 2" descr="Image result for redwood tre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42" y="2235050"/>
            <a:ext cx="2677458" cy="4622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redwood tre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19349" y="2235050"/>
            <a:ext cx="2677458" cy="46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94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627" y="1333500"/>
            <a:ext cx="4994435" cy="859737"/>
          </a:xfrm>
        </p:spPr>
        <p:txBody>
          <a:bodyPr>
            <a:noAutofit/>
          </a:bodyPr>
          <a:lstStyle/>
          <a:p>
            <a:r>
              <a:rPr lang="en-US" sz="4400" dirty="0">
                <a:latin typeface="Palatino Linotype" panose="02040502050505030304" pitchFamily="18" charset="0"/>
              </a:rPr>
              <a:t>Crowdfunding</a:t>
            </a:r>
          </a:p>
        </p:txBody>
      </p:sp>
      <p:sp>
        <p:nvSpPr>
          <p:cNvPr id="4" name="Text Placeholder 3"/>
          <p:cNvSpPr>
            <a:spLocks noGrp="1"/>
          </p:cNvSpPr>
          <p:nvPr>
            <p:ph type="body" sz="half" idx="2"/>
          </p:nvPr>
        </p:nvSpPr>
        <p:spPr>
          <a:xfrm>
            <a:off x="906780" y="2560324"/>
            <a:ext cx="5692140" cy="3586034"/>
          </a:xfrm>
        </p:spPr>
        <p:txBody>
          <a:bodyPr>
            <a:normAutofit/>
          </a:bodyPr>
          <a:lstStyle/>
          <a:p>
            <a:pPr marL="285750" indent="-285750" algn="l">
              <a:buFont typeface="Arial" panose="020B0604020202020204" pitchFamily="34" charset="0"/>
              <a:buChar char="•"/>
            </a:pPr>
            <a:r>
              <a:rPr lang="en-US" sz="2800" dirty="0">
                <a:latin typeface="Palatino Linotype" panose="02040502050505030304" pitchFamily="18" charset="0"/>
              </a:rPr>
              <a:t>Used for specific goal</a:t>
            </a:r>
          </a:p>
          <a:p>
            <a:pPr marL="285750" indent="-285750" algn="l">
              <a:buFont typeface="Arial" panose="020B0604020202020204" pitchFamily="34" charset="0"/>
              <a:buChar char="•"/>
            </a:pPr>
            <a:r>
              <a:rPr lang="en-US" sz="2800" dirty="0">
                <a:latin typeface="Palatino Linotype" panose="02040502050505030304" pitchFamily="18" charset="0"/>
              </a:rPr>
              <a:t>Raise money for equipment, hosting a virtual seminar</a:t>
            </a:r>
          </a:p>
          <a:p>
            <a:pPr marL="742950" lvl="1" indent="-285750">
              <a:buFont typeface="Arial" panose="020B0604020202020204" pitchFamily="34" charset="0"/>
              <a:buChar char="•"/>
            </a:pPr>
            <a:r>
              <a:rPr lang="en-US" sz="2200" dirty="0">
                <a:latin typeface="Palatino Linotype" panose="02040502050505030304" pitchFamily="18" charset="0"/>
              </a:rPr>
              <a:t>Future events/travel – post COVID</a:t>
            </a:r>
          </a:p>
          <a:p>
            <a:pPr marL="285750" indent="-285750" algn="l">
              <a:buFont typeface="Arial" panose="020B0604020202020204" pitchFamily="34" charset="0"/>
              <a:buChar char="•"/>
            </a:pPr>
            <a:r>
              <a:rPr lang="en-US" sz="2800" dirty="0">
                <a:latin typeface="Palatino Linotype" panose="02040502050505030304" pitchFamily="18" charset="0"/>
              </a:rPr>
              <a:t>Funds cannot be raised for any specific individual</a:t>
            </a:r>
            <a:endParaRPr lang="en-US" sz="2800" dirty="0"/>
          </a:p>
        </p:txBody>
      </p:sp>
      <p:cxnSp>
        <p:nvCxnSpPr>
          <p:cNvPr id="8" name="Straight Connector 7"/>
          <p:cNvCxnSpPr/>
          <p:nvPr/>
        </p:nvCxnSpPr>
        <p:spPr>
          <a:xfrm>
            <a:off x="1366283" y="2486542"/>
            <a:ext cx="436112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6996935" y="774700"/>
            <a:ext cx="4384808" cy="5361863"/>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7983545"/>
      </p:ext>
    </p:extLst>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628" y="1333500"/>
            <a:ext cx="3684932" cy="859737"/>
          </a:xfrm>
        </p:spPr>
        <p:txBody>
          <a:bodyPr>
            <a:noAutofit/>
          </a:bodyPr>
          <a:lstStyle/>
          <a:p>
            <a:r>
              <a:rPr lang="en-US" sz="4400" dirty="0" err="1">
                <a:latin typeface="Palatino Linotype" panose="02040502050505030304" pitchFamily="18" charset="0"/>
              </a:rPr>
              <a:t>CustomInk</a:t>
            </a:r>
            <a:endParaRPr lang="en-US" sz="4400" dirty="0">
              <a:latin typeface="Palatino Linotype" panose="02040502050505030304" pitchFamily="18" charset="0"/>
            </a:endParaRPr>
          </a:p>
        </p:txBody>
      </p:sp>
      <p:sp>
        <p:nvSpPr>
          <p:cNvPr id="4" name="Text Placeholder 3"/>
          <p:cNvSpPr>
            <a:spLocks noGrp="1"/>
          </p:cNvSpPr>
          <p:nvPr>
            <p:ph type="body" sz="half" idx="2"/>
          </p:nvPr>
        </p:nvSpPr>
        <p:spPr>
          <a:xfrm>
            <a:off x="906780" y="2636668"/>
            <a:ext cx="3975938" cy="3509689"/>
          </a:xfrm>
        </p:spPr>
        <p:txBody>
          <a:bodyPr>
            <a:normAutofit fontScale="92500"/>
          </a:bodyPr>
          <a:lstStyle/>
          <a:p>
            <a:pPr marL="285750" indent="-285750" algn="l">
              <a:buFont typeface="Arial" panose="020B0604020202020204" pitchFamily="34" charset="0"/>
              <a:buChar char="•"/>
            </a:pPr>
            <a:r>
              <a:rPr lang="en-US" sz="2800" dirty="0">
                <a:latin typeface="Palatino Linotype" panose="02040502050505030304" pitchFamily="18" charset="0"/>
              </a:rPr>
              <a:t>HSU’s only Third-Party partner for online fundraising</a:t>
            </a:r>
          </a:p>
          <a:p>
            <a:pPr marL="285750" indent="-285750" algn="l">
              <a:buFont typeface="Arial" panose="020B0604020202020204" pitchFamily="34" charset="0"/>
              <a:buChar char="•"/>
            </a:pPr>
            <a:r>
              <a:rPr lang="en-US" sz="2800" dirty="0">
                <a:latin typeface="Palatino Linotype" panose="02040502050505030304" pitchFamily="18" charset="0"/>
              </a:rPr>
              <a:t>No cost to get </a:t>
            </a:r>
            <a:r>
              <a:rPr lang="en-US" sz="2800" dirty="0" smtClean="0">
                <a:latin typeface="Palatino Linotype" panose="02040502050505030304" pitchFamily="18" charset="0"/>
              </a:rPr>
              <a:t>started</a:t>
            </a:r>
            <a:endParaRPr lang="en-US" sz="2800" dirty="0">
              <a:latin typeface="Palatino Linotype" panose="02040502050505030304" pitchFamily="18" charset="0"/>
            </a:endParaRPr>
          </a:p>
          <a:p>
            <a:pPr marL="285750" indent="-285750" algn="l">
              <a:buFont typeface="Arial" panose="020B0604020202020204" pitchFamily="34" charset="0"/>
              <a:buChar char="•"/>
            </a:pPr>
            <a:r>
              <a:rPr lang="en-US" sz="2800" dirty="0">
                <a:latin typeface="Palatino Linotype" panose="02040502050505030304" pitchFamily="18" charset="0"/>
              </a:rPr>
              <a:t>Choose from a variety of custom products</a:t>
            </a:r>
          </a:p>
          <a:p>
            <a:pPr marL="285750" indent="-285750" algn="l">
              <a:buFont typeface="Arial" panose="020B0604020202020204" pitchFamily="34" charset="0"/>
              <a:buChar char="•"/>
            </a:pPr>
            <a:r>
              <a:rPr lang="en-US" sz="2800" dirty="0">
                <a:latin typeface="Palatino Linotype" panose="02040502050505030304" pitchFamily="18" charset="0"/>
              </a:rPr>
              <a:t>Orders shipped for you</a:t>
            </a:r>
            <a:endParaRPr lang="en-US" sz="2800" dirty="0"/>
          </a:p>
        </p:txBody>
      </p:sp>
      <p:cxnSp>
        <p:nvCxnSpPr>
          <p:cNvPr id="8" name="Straight Connector 7"/>
          <p:cNvCxnSpPr>
            <a:cxnSpLocks/>
          </p:cNvCxnSpPr>
          <p:nvPr/>
        </p:nvCxnSpPr>
        <p:spPr>
          <a:xfrm>
            <a:off x="1366283" y="2486542"/>
            <a:ext cx="322347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2D7CEFB-A1CA-4644-A613-705B62DDF5F1}"/>
              </a:ext>
            </a:extLst>
          </p:cNvPr>
          <p:cNvPicPr>
            <a:picLocks noChangeAspect="1"/>
          </p:cNvPicPr>
          <p:nvPr/>
        </p:nvPicPr>
        <p:blipFill rotWithShape="1">
          <a:blip r:embed="rId3"/>
          <a:srcRect l="20389" t="11651" r="20995" b="7185"/>
          <a:stretch/>
        </p:blipFill>
        <p:spPr>
          <a:xfrm>
            <a:off x="5079838" y="1003181"/>
            <a:ext cx="6298525" cy="4905811"/>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097377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3390900" y="624840"/>
            <a:ext cx="5410200" cy="853440"/>
          </a:xfrm>
        </p:spPr>
        <p:txBody>
          <a:bodyPr>
            <a:normAutofit/>
          </a:bodyPr>
          <a:lstStyle/>
          <a:p>
            <a:r>
              <a:rPr lang="en-US" sz="4000" dirty="0">
                <a:latin typeface="Palatino Linotype" panose="02040502050505030304" pitchFamily="18" charset="0"/>
              </a:rPr>
              <a:t>CustomInk Fundraiser</a:t>
            </a:r>
          </a:p>
        </p:txBody>
      </p:sp>
      <p:pic>
        <p:nvPicPr>
          <p:cNvPr id="13" name="Content Placeholder 12"/>
          <p:cNvPicPr>
            <a:picLocks noGrp="1" noChangeAspect="1"/>
          </p:cNvPicPr>
          <p:nvPr>
            <p:ph idx="4294967295"/>
          </p:nvPr>
        </p:nvPicPr>
        <p:blipFill>
          <a:blip r:embed="rId3"/>
          <a:stretch>
            <a:fillRect/>
          </a:stretch>
        </p:blipFill>
        <p:spPr>
          <a:xfrm>
            <a:off x="1302316" y="1417320"/>
            <a:ext cx="9587367" cy="4427220"/>
          </a:xfrm>
          <a:prstGeom prst="rect">
            <a:avLst/>
          </a:prstGeom>
          <a:ln w="38100">
            <a:solidFill>
              <a:schemeClr val="accent1"/>
            </a:solidFill>
          </a:ln>
          <a:effectLst>
            <a:outerShdw blurRad="50800" dist="38100" dir="2700000" algn="tl" rotWithShape="0">
              <a:prstClr val="black">
                <a:alpha val="40000"/>
              </a:prstClr>
            </a:outerShdw>
          </a:effectLst>
        </p:spPr>
      </p:pic>
      <p:sp>
        <p:nvSpPr>
          <p:cNvPr id="15" name="Flowchart: Alternate Process 14"/>
          <p:cNvSpPr/>
          <p:nvPr/>
        </p:nvSpPr>
        <p:spPr>
          <a:xfrm rot="20815488">
            <a:off x="728054" y="4368943"/>
            <a:ext cx="1431615" cy="1034241"/>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latin typeface="Palatino Linotype" panose="02040502050505030304" pitchFamily="18" charset="0"/>
              </a:rPr>
              <a:t>1. Design your shirt</a:t>
            </a:r>
          </a:p>
        </p:txBody>
      </p:sp>
      <p:cxnSp>
        <p:nvCxnSpPr>
          <p:cNvPr id="17" name="Straight Arrow Connector 16"/>
          <p:cNvCxnSpPr/>
          <p:nvPr/>
        </p:nvCxnSpPr>
        <p:spPr>
          <a:xfrm flipV="1">
            <a:off x="2148840" y="4251960"/>
            <a:ext cx="358140" cy="419100"/>
          </a:xfrm>
          <a:prstGeom prst="straightConnector1">
            <a:avLst/>
          </a:prstGeom>
          <a:ln w="762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Flowchart: Alternate Process 17"/>
          <p:cNvSpPr/>
          <p:nvPr/>
        </p:nvSpPr>
        <p:spPr>
          <a:xfrm rot="653753">
            <a:off x="10616301" y="4495049"/>
            <a:ext cx="1482252" cy="866326"/>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latin typeface="Palatino Linotype" panose="02040502050505030304" pitchFamily="18" charset="0"/>
              </a:rPr>
              <a:t>2. Set your price</a:t>
            </a:r>
          </a:p>
        </p:txBody>
      </p:sp>
      <p:cxnSp>
        <p:nvCxnSpPr>
          <p:cNvPr id="19" name="Straight Arrow Connector 18"/>
          <p:cNvCxnSpPr>
            <a:stCxn id="18" idx="1"/>
          </p:cNvCxnSpPr>
          <p:nvPr/>
        </p:nvCxnSpPr>
        <p:spPr>
          <a:xfrm flipH="1" flipV="1">
            <a:off x="9944102" y="4564381"/>
            <a:ext cx="685560" cy="223740"/>
          </a:xfrm>
          <a:prstGeom prst="straightConnector1">
            <a:avLst/>
          </a:prstGeom>
          <a:ln w="762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Flowchart: Alternate Process 23"/>
          <p:cNvSpPr/>
          <p:nvPr/>
        </p:nvSpPr>
        <p:spPr>
          <a:xfrm rot="440473">
            <a:off x="9346548" y="2579918"/>
            <a:ext cx="2402471" cy="984984"/>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latin typeface="Palatino Linotype" panose="02040502050505030304" pitchFamily="18" charset="0"/>
              </a:rPr>
              <a:t>3. Set goal and meet the minimum to print</a:t>
            </a:r>
          </a:p>
        </p:txBody>
      </p:sp>
      <p:cxnSp>
        <p:nvCxnSpPr>
          <p:cNvPr id="25" name="Straight Arrow Connector 24"/>
          <p:cNvCxnSpPr>
            <a:stCxn id="24" idx="1"/>
          </p:cNvCxnSpPr>
          <p:nvPr/>
        </p:nvCxnSpPr>
        <p:spPr>
          <a:xfrm flipH="1">
            <a:off x="8532813" y="2918918"/>
            <a:ext cx="823582" cy="251001"/>
          </a:xfrm>
          <a:prstGeom prst="straightConnector1">
            <a:avLst/>
          </a:prstGeom>
          <a:ln w="762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Flowchart: Alternate Process 28"/>
          <p:cNvSpPr/>
          <p:nvPr/>
        </p:nvSpPr>
        <p:spPr>
          <a:xfrm>
            <a:off x="6895996" y="5840625"/>
            <a:ext cx="1666758" cy="652324"/>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latin typeface="Palatino Linotype" panose="02040502050505030304" pitchFamily="18" charset="0"/>
              </a:rPr>
              <a:t>4. Profit! $$$</a:t>
            </a:r>
          </a:p>
        </p:txBody>
      </p:sp>
      <p:cxnSp>
        <p:nvCxnSpPr>
          <p:cNvPr id="30" name="Straight Arrow Connector 29"/>
          <p:cNvCxnSpPr>
            <a:stCxn id="29" idx="0"/>
          </p:cNvCxnSpPr>
          <p:nvPr/>
        </p:nvCxnSpPr>
        <p:spPr>
          <a:xfrm flipH="1" flipV="1">
            <a:off x="7216141" y="5379987"/>
            <a:ext cx="513234" cy="460638"/>
          </a:xfrm>
          <a:prstGeom prst="straightConnector1">
            <a:avLst/>
          </a:prstGeom>
          <a:ln w="762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96223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4"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Palatino Linotype" panose="02040502050505030304" pitchFamily="18" charset="0"/>
              </a:rPr>
              <a:t>What if I have cash?</a:t>
            </a:r>
            <a:br>
              <a:rPr lang="en-US" dirty="0">
                <a:latin typeface="Palatino Linotype" panose="02040502050505030304" pitchFamily="18" charset="0"/>
              </a:rPr>
            </a:br>
            <a:r>
              <a:rPr lang="en-US" sz="2800" dirty="0">
                <a:latin typeface="Palatino Linotype" panose="02040502050505030304" pitchFamily="18" charset="0"/>
              </a:rPr>
              <a:t>(Making Deposits)</a:t>
            </a:r>
            <a:endParaRPr lang="en-US" dirty="0">
              <a:latin typeface="Palatino Linotype" panose="02040502050505030304" pitchFamily="18" charset="0"/>
            </a:endParaRPr>
          </a:p>
        </p:txBody>
      </p:sp>
      <p:sp>
        <p:nvSpPr>
          <p:cNvPr id="6" name="Content Placeholder 5"/>
          <p:cNvSpPr>
            <a:spLocks noGrp="1"/>
          </p:cNvSpPr>
          <p:nvPr>
            <p:ph idx="1"/>
          </p:nvPr>
        </p:nvSpPr>
        <p:spPr>
          <a:xfrm>
            <a:off x="1180730" y="2556931"/>
            <a:ext cx="10269639" cy="3728366"/>
          </a:xfrm>
        </p:spPr>
        <p:txBody>
          <a:bodyPr>
            <a:normAutofit fontScale="92500" lnSpcReduction="10000"/>
          </a:bodyPr>
          <a:lstStyle/>
          <a:p>
            <a:r>
              <a:rPr lang="en-US" sz="2600" dirty="0">
                <a:latin typeface="Palatino Linotype" panose="02040502050505030304" pitchFamily="18" charset="0"/>
              </a:rPr>
              <a:t>Deposit within 24 hours or next business day – to campus account</a:t>
            </a:r>
          </a:p>
          <a:p>
            <a:pPr lvl="1"/>
            <a:r>
              <a:rPr lang="en-US" sz="2200" b="1" dirty="0">
                <a:latin typeface="Palatino Linotype" panose="02040502050505030304" pitchFamily="18" charset="0"/>
              </a:rPr>
              <a:t>Do </a:t>
            </a:r>
            <a:r>
              <a:rPr lang="en-US" sz="2200" b="1" u="sng" dirty="0">
                <a:latin typeface="Palatino Linotype" panose="02040502050505030304" pitchFamily="18" charset="0"/>
              </a:rPr>
              <a:t>NOT</a:t>
            </a:r>
            <a:r>
              <a:rPr lang="en-US" sz="2200" b="1" dirty="0">
                <a:latin typeface="Palatino Linotype" panose="02040502050505030304" pitchFamily="18" charset="0"/>
              </a:rPr>
              <a:t> hold money longer than 1 week!</a:t>
            </a:r>
          </a:p>
          <a:p>
            <a:r>
              <a:rPr lang="en-US" sz="2600" dirty="0">
                <a:latin typeface="Palatino Linotype" panose="02040502050505030304" pitchFamily="18" charset="0"/>
              </a:rPr>
              <a:t>Cashier’s Office – SBS 2</a:t>
            </a:r>
            <a:r>
              <a:rPr lang="en-US" sz="2600" baseline="30000" dirty="0">
                <a:latin typeface="Palatino Linotype" panose="02040502050505030304" pitchFamily="18" charset="0"/>
              </a:rPr>
              <a:t>nd</a:t>
            </a:r>
            <a:r>
              <a:rPr lang="en-US" sz="2600" dirty="0">
                <a:latin typeface="Palatino Linotype" panose="02040502050505030304" pitchFamily="18" charset="0"/>
              </a:rPr>
              <a:t> Floor</a:t>
            </a:r>
          </a:p>
          <a:p>
            <a:pPr lvl="1"/>
            <a:r>
              <a:rPr lang="en-US" sz="2200" dirty="0">
                <a:latin typeface="Palatino Linotype" panose="02040502050505030304" pitchFamily="18" charset="0"/>
              </a:rPr>
              <a:t>Get a receipt for your deposit</a:t>
            </a:r>
          </a:p>
          <a:p>
            <a:pPr lvl="1"/>
            <a:r>
              <a:rPr lang="en-US" sz="2200" dirty="0">
                <a:latin typeface="Palatino Linotype" panose="02040502050505030304" pitchFamily="18" charset="0"/>
              </a:rPr>
              <a:t>(Tues &amp; Thurs; 10am – 3pm)</a:t>
            </a:r>
          </a:p>
          <a:p>
            <a:r>
              <a:rPr lang="en-US" sz="2600" dirty="0">
                <a:latin typeface="Palatino Linotype" panose="02040502050505030304" pitchFamily="18" charset="0"/>
              </a:rPr>
              <a:t>University Police Department – SBS 1</a:t>
            </a:r>
            <a:r>
              <a:rPr lang="en-US" sz="2600" baseline="30000" dirty="0">
                <a:latin typeface="Palatino Linotype" panose="02040502050505030304" pitchFamily="18" charset="0"/>
              </a:rPr>
              <a:t>st</a:t>
            </a:r>
            <a:r>
              <a:rPr lang="en-US" sz="2600" dirty="0">
                <a:latin typeface="Palatino Linotype" panose="02040502050505030304" pitchFamily="18" charset="0"/>
              </a:rPr>
              <a:t> Floor</a:t>
            </a:r>
          </a:p>
          <a:p>
            <a:pPr lvl="1"/>
            <a:r>
              <a:rPr lang="en-US" sz="2200" dirty="0">
                <a:latin typeface="Palatino Linotype" panose="02040502050505030304" pitchFamily="18" charset="0"/>
              </a:rPr>
              <a:t>Include org name, account # and deposit slip</a:t>
            </a:r>
          </a:p>
          <a:p>
            <a:pPr lvl="1"/>
            <a:r>
              <a:rPr lang="en-US" sz="2200" dirty="0">
                <a:latin typeface="Palatino Linotype" panose="02040502050505030304" pitchFamily="18" charset="0"/>
              </a:rPr>
              <a:t>Dropbox (24/7) – call to enter building</a:t>
            </a:r>
          </a:p>
          <a:p>
            <a:endParaRPr lang="en-US" dirty="0"/>
          </a:p>
        </p:txBody>
      </p:sp>
      <p:pic>
        <p:nvPicPr>
          <p:cNvPr id="7" name="Picture 2" descr="Image result for deposit money"/>
          <p:cNvPicPr>
            <a:picLocks noChangeAspect="1" noChangeArrowheads="1"/>
          </p:cNvPicPr>
          <p:nvPr/>
        </p:nvPicPr>
        <p:blipFill rotWithShape="1">
          <a:blip r:embed="rId3">
            <a:extLst>
              <a:ext uri="{28A0092B-C50C-407E-A947-70E740481C1C}">
                <a14:useLocalDpi xmlns:a14="http://schemas.microsoft.com/office/drawing/2010/main" val="0"/>
              </a:ext>
            </a:extLst>
          </a:blip>
          <a:srcRect l="12037" r="7602"/>
          <a:stretch/>
        </p:blipFill>
        <p:spPr bwMode="auto">
          <a:xfrm>
            <a:off x="7678058" y="3317246"/>
            <a:ext cx="3772312" cy="2640480"/>
          </a:xfrm>
          <a:prstGeom prst="rect">
            <a:avLst/>
          </a:prstGeom>
          <a:solidFill>
            <a:srgbClr val="FFFFFF">
              <a:shade val="85000"/>
            </a:srgbClr>
          </a:solidFill>
          <a:ln w="38100" cap="sq">
            <a:solidFill>
              <a:schemeClr val="accent1"/>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722975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6672" y="342040"/>
            <a:ext cx="9958655" cy="6173919"/>
          </a:xfrm>
          <a:prstGeom prst="rect">
            <a:avLst/>
          </a:prstGeom>
          <a:ln w="76200">
            <a:solidFill>
              <a:schemeClr val="accent6"/>
            </a:solidFill>
          </a:ln>
          <a:effectLst>
            <a:outerShdw blurRad="50800" dist="38100" dir="2700000" algn="tl" rotWithShape="0">
              <a:prstClr val="black">
                <a:alpha val="40000"/>
              </a:prstClr>
            </a:outerShdw>
          </a:effectLst>
        </p:spPr>
      </p:pic>
      <p:sp>
        <p:nvSpPr>
          <p:cNvPr id="7" name="TextBox 6"/>
          <p:cNvSpPr txBox="1"/>
          <p:nvPr/>
        </p:nvSpPr>
        <p:spPr>
          <a:xfrm>
            <a:off x="2838893" y="850604"/>
            <a:ext cx="3700129" cy="400110"/>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My Org Name</a:t>
            </a:r>
          </a:p>
        </p:txBody>
      </p:sp>
      <p:sp>
        <p:nvSpPr>
          <p:cNvPr id="8" name="TextBox 7"/>
          <p:cNvSpPr txBox="1"/>
          <p:nvPr/>
        </p:nvSpPr>
        <p:spPr>
          <a:xfrm>
            <a:off x="2757378" y="1254641"/>
            <a:ext cx="1903228" cy="404037"/>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a:t>
            </a:r>
          </a:p>
        </p:txBody>
      </p:sp>
      <p:sp>
        <p:nvSpPr>
          <p:cNvPr id="9" name="TextBox 8"/>
          <p:cNvSpPr txBox="1"/>
          <p:nvPr/>
        </p:nvSpPr>
        <p:spPr>
          <a:xfrm>
            <a:off x="8520225" y="850603"/>
            <a:ext cx="1903228" cy="404037"/>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1/19/2020</a:t>
            </a:r>
          </a:p>
        </p:txBody>
      </p:sp>
      <p:sp>
        <p:nvSpPr>
          <p:cNvPr id="10" name="TextBox 9"/>
          <p:cNvSpPr txBox="1"/>
          <p:nvPr/>
        </p:nvSpPr>
        <p:spPr>
          <a:xfrm>
            <a:off x="8988057" y="1254638"/>
            <a:ext cx="1903228" cy="404037"/>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$75</a:t>
            </a:r>
          </a:p>
        </p:txBody>
      </p:sp>
      <p:sp>
        <p:nvSpPr>
          <p:cNvPr id="11" name="TextBox 10"/>
          <p:cNvSpPr txBox="1"/>
          <p:nvPr/>
        </p:nvSpPr>
        <p:spPr>
          <a:xfrm>
            <a:off x="5587408" y="1669303"/>
            <a:ext cx="1903228" cy="404037"/>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T-Shirt Sale</a:t>
            </a:r>
          </a:p>
        </p:txBody>
      </p:sp>
      <p:sp>
        <p:nvSpPr>
          <p:cNvPr id="15" name="TextBox 14"/>
          <p:cNvSpPr txBox="1"/>
          <p:nvPr/>
        </p:nvSpPr>
        <p:spPr>
          <a:xfrm>
            <a:off x="8149857" y="5309189"/>
            <a:ext cx="1676399" cy="400493"/>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Gina Yap</a:t>
            </a:r>
          </a:p>
        </p:txBody>
      </p:sp>
      <p:sp>
        <p:nvSpPr>
          <p:cNvPr id="16" name="TextBox 15"/>
          <p:cNvSpPr txBox="1"/>
          <p:nvPr/>
        </p:nvSpPr>
        <p:spPr>
          <a:xfrm>
            <a:off x="2457008" y="4068723"/>
            <a:ext cx="600740" cy="400110"/>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1</a:t>
            </a:r>
          </a:p>
        </p:txBody>
      </p:sp>
      <p:sp>
        <p:nvSpPr>
          <p:cNvPr id="17" name="TextBox 16"/>
          <p:cNvSpPr txBox="1"/>
          <p:nvPr/>
        </p:nvSpPr>
        <p:spPr>
          <a:xfrm>
            <a:off x="2441947" y="4657058"/>
            <a:ext cx="600740" cy="400110"/>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4</a:t>
            </a:r>
          </a:p>
        </p:txBody>
      </p:sp>
      <p:sp>
        <p:nvSpPr>
          <p:cNvPr id="18" name="TextBox 17"/>
          <p:cNvSpPr txBox="1"/>
          <p:nvPr/>
        </p:nvSpPr>
        <p:spPr>
          <a:xfrm>
            <a:off x="2457008" y="4378646"/>
            <a:ext cx="600740" cy="400110"/>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1</a:t>
            </a:r>
          </a:p>
        </p:txBody>
      </p:sp>
      <p:sp>
        <p:nvSpPr>
          <p:cNvPr id="19" name="Oval 18"/>
          <p:cNvSpPr/>
          <p:nvPr/>
        </p:nvSpPr>
        <p:spPr>
          <a:xfrm>
            <a:off x="6776484" y="2860156"/>
            <a:ext cx="1020726" cy="393405"/>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ectangle 19"/>
          <p:cNvSpPr/>
          <p:nvPr/>
        </p:nvSpPr>
        <p:spPr>
          <a:xfrm>
            <a:off x="1424763" y="2497903"/>
            <a:ext cx="1332615" cy="2870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Rectangle 20"/>
          <p:cNvSpPr/>
          <p:nvPr/>
        </p:nvSpPr>
        <p:spPr>
          <a:xfrm>
            <a:off x="1424764" y="2905123"/>
            <a:ext cx="1414130" cy="2931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TextBox 21"/>
          <p:cNvSpPr txBox="1"/>
          <p:nvPr/>
        </p:nvSpPr>
        <p:spPr>
          <a:xfrm>
            <a:off x="7490636" y="4391401"/>
            <a:ext cx="849719" cy="400110"/>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$25</a:t>
            </a:r>
          </a:p>
        </p:txBody>
      </p:sp>
      <p:sp>
        <p:nvSpPr>
          <p:cNvPr id="23" name="TextBox 22"/>
          <p:cNvSpPr txBox="1"/>
          <p:nvPr/>
        </p:nvSpPr>
        <p:spPr>
          <a:xfrm>
            <a:off x="7490635" y="4068343"/>
            <a:ext cx="849719" cy="400110"/>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$50</a:t>
            </a:r>
          </a:p>
        </p:txBody>
      </p:sp>
      <p:sp>
        <p:nvSpPr>
          <p:cNvPr id="24" name="TextBox 23"/>
          <p:cNvSpPr txBox="1"/>
          <p:nvPr/>
        </p:nvSpPr>
        <p:spPr>
          <a:xfrm>
            <a:off x="7490634" y="4684705"/>
            <a:ext cx="849719" cy="400110"/>
          </a:xfrm>
          <a:prstGeom prst="rect">
            <a:avLst/>
          </a:prstGeom>
          <a:noFill/>
        </p:spPr>
        <p:txBody>
          <a:bodyPr wrap="square" rtlCol="0">
            <a:spAutoFit/>
          </a:bodyPr>
          <a:lstStyle/>
          <a:p>
            <a:r>
              <a:rPr lang="en-US" sz="2000" b="1" dirty="0">
                <a:solidFill>
                  <a:srgbClr val="002060"/>
                </a:solidFill>
                <a:latin typeface="Ink Free" panose="03080402000500000000" pitchFamily="66" charset="0"/>
              </a:rPr>
              <a:t>$75</a:t>
            </a:r>
          </a:p>
        </p:txBody>
      </p:sp>
    </p:spTree>
    <p:extLst>
      <p:ext uri="{BB962C8B-B14F-4D97-AF65-F5344CB8AC3E}">
        <p14:creationId xmlns:p14="http://schemas.microsoft.com/office/powerpoint/2010/main" val="960515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heel(1)">
                                      <p:cBhvr>
                                        <p:cTn id="57" dur="1000"/>
                                        <p:tgtEl>
                                          <p:spTgt spid="20"/>
                                        </p:tgtEl>
                                      </p:cBhvr>
                                    </p:animEffect>
                                  </p:childTnLst>
                                </p:cTn>
                              </p:par>
                            </p:childTnLst>
                          </p:cTn>
                        </p:par>
                        <p:par>
                          <p:cTn id="58" fill="hold">
                            <p:stCondLst>
                              <p:cond delay="1000"/>
                            </p:stCondLst>
                            <p:childTnLst>
                              <p:par>
                                <p:cTn id="59" presetID="21" presetClass="entr" presetSubtype="1"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heel(1)">
                                      <p:cBhvr>
                                        <p:cTn id="6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5" grpId="0"/>
      <p:bldP spid="16" grpId="0"/>
      <p:bldP spid="17" grpId="0"/>
      <p:bldP spid="18" grpId="0"/>
      <p:bldP spid="19" grpId="0" animBg="1"/>
      <p:bldP spid="20" grpId="0" animBg="1"/>
      <p:bldP spid="21" grpId="0" animBg="1"/>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627" y="1449252"/>
            <a:ext cx="4994435" cy="1442485"/>
          </a:xfrm>
        </p:spPr>
        <p:txBody>
          <a:bodyPr>
            <a:noAutofit/>
          </a:bodyPr>
          <a:lstStyle/>
          <a:p>
            <a:r>
              <a:rPr lang="en-US" sz="4400" dirty="0">
                <a:latin typeface="Palatino Linotype" panose="02040502050505030304" pitchFamily="18" charset="0"/>
              </a:rPr>
              <a:t>Donation Acknowledgement</a:t>
            </a:r>
          </a:p>
        </p:txBody>
      </p:sp>
      <p:sp>
        <p:nvSpPr>
          <p:cNvPr id="4" name="Text Placeholder 3"/>
          <p:cNvSpPr>
            <a:spLocks noGrp="1"/>
          </p:cNvSpPr>
          <p:nvPr>
            <p:ph type="body" sz="half" idx="2"/>
          </p:nvPr>
        </p:nvSpPr>
        <p:spPr>
          <a:xfrm>
            <a:off x="906780" y="3323770"/>
            <a:ext cx="5692140" cy="2822587"/>
          </a:xfrm>
        </p:spPr>
        <p:txBody>
          <a:bodyPr>
            <a:normAutofit lnSpcReduction="10000"/>
          </a:bodyPr>
          <a:lstStyle/>
          <a:p>
            <a:pPr marL="285750" indent="-285750" algn="l">
              <a:buFont typeface="Arial" panose="020B0604020202020204" pitchFamily="34" charset="0"/>
              <a:buChar char="•"/>
            </a:pPr>
            <a:r>
              <a:rPr lang="en-US" sz="2400" dirty="0">
                <a:latin typeface="Palatino Linotype" panose="02040502050505030304" pitchFamily="18" charset="0"/>
              </a:rPr>
              <a:t>What is a Donation?</a:t>
            </a:r>
          </a:p>
          <a:p>
            <a:pPr marL="742950" lvl="1" indent="-285750">
              <a:buFont typeface="Arial" panose="020B0604020202020204" pitchFamily="34" charset="0"/>
              <a:buChar char="•"/>
            </a:pPr>
            <a:r>
              <a:rPr lang="en-US" sz="2000" b="1" dirty="0">
                <a:latin typeface="Palatino Linotype" panose="02040502050505030304" pitchFamily="18" charset="0"/>
              </a:rPr>
              <a:t>Money/Items given – no strings attached!</a:t>
            </a:r>
            <a:endParaRPr lang="en-US" sz="2000" dirty="0">
              <a:latin typeface="Palatino Linotype" panose="02040502050505030304" pitchFamily="18" charset="0"/>
            </a:endParaRPr>
          </a:p>
          <a:p>
            <a:pPr marL="285750" indent="-285750" algn="l">
              <a:buFont typeface="Arial" panose="020B0604020202020204" pitchFamily="34" charset="0"/>
              <a:buChar char="•"/>
            </a:pPr>
            <a:r>
              <a:rPr lang="en-US" sz="2400" dirty="0">
                <a:latin typeface="Palatino Linotype" panose="02040502050505030304" pitchFamily="18" charset="0"/>
              </a:rPr>
              <a:t>Used for accepting large cash/check donation or donated goods (In-Kind)</a:t>
            </a:r>
          </a:p>
          <a:p>
            <a:pPr marL="285750" indent="-285750" algn="l">
              <a:buFont typeface="Arial" panose="020B0604020202020204" pitchFamily="34" charset="0"/>
              <a:buChar char="•"/>
            </a:pPr>
            <a:r>
              <a:rPr lang="en-US" sz="2400" dirty="0">
                <a:latin typeface="Palatino Linotype" panose="02040502050505030304" pitchFamily="18" charset="0"/>
              </a:rPr>
              <a:t>Donor gets a tax receipt</a:t>
            </a:r>
          </a:p>
          <a:p>
            <a:pPr marL="285750" indent="-285750" algn="l">
              <a:buFont typeface="Arial" panose="020B0604020202020204" pitchFamily="34" charset="0"/>
              <a:buChar char="•"/>
            </a:pPr>
            <a:r>
              <a:rPr lang="en-US" sz="2400" dirty="0">
                <a:latin typeface="Palatino Linotype" panose="02040502050505030304" pitchFamily="18" charset="0"/>
              </a:rPr>
              <a:t>Template available for letter drives</a:t>
            </a:r>
          </a:p>
          <a:p>
            <a:pPr marL="285750" indent="-285750" algn="l">
              <a:buFont typeface="Arial" panose="020B0604020202020204" pitchFamily="34" charset="0"/>
              <a:buChar char="•"/>
            </a:pPr>
            <a:endParaRPr lang="en-US" dirty="0"/>
          </a:p>
        </p:txBody>
      </p:sp>
      <p:cxnSp>
        <p:nvCxnSpPr>
          <p:cNvPr id="8" name="Straight Connector 7"/>
          <p:cNvCxnSpPr/>
          <p:nvPr/>
        </p:nvCxnSpPr>
        <p:spPr>
          <a:xfrm>
            <a:off x="1366284" y="3159642"/>
            <a:ext cx="436112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717" t="3296" r="4581" b="3820"/>
          <a:stretch/>
        </p:blipFill>
        <p:spPr>
          <a:xfrm>
            <a:off x="6825379" y="189565"/>
            <a:ext cx="4890500" cy="6478869"/>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3293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Palatino Linotype" panose="02040502050505030304" pitchFamily="18" charset="0"/>
              </a:rPr>
              <a:t>Management of Money</a:t>
            </a:r>
            <a:br>
              <a:rPr lang="en-US" dirty="0">
                <a:latin typeface="Palatino Linotype" panose="02040502050505030304" pitchFamily="18" charset="0"/>
              </a:rPr>
            </a:br>
            <a:r>
              <a:rPr lang="en-US" sz="2800" dirty="0">
                <a:latin typeface="Palatino Linotype" panose="02040502050505030304" pitchFamily="18" charset="0"/>
              </a:rPr>
              <a:t>(Cash &amp; Cash Equivalents)</a:t>
            </a:r>
            <a:endParaRPr lang="en-US" dirty="0">
              <a:latin typeface="Palatino Linotype" panose="02040502050505030304" pitchFamily="18" charset="0"/>
            </a:endParaRPr>
          </a:p>
        </p:txBody>
      </p:sp>
      <p:sp>
        <p:nvSpPr>
          <p:cNvPr id="6" name="Content Placeholder 5"/>
          <p:cNvSpPr>
            <a:spLocks noGrp="1"/>
          </p:cNvSpPr>
          <p:nvPr>
            <p:ph idx="1"/>
          </p:nvPr>
        </p:nvSpPr>
        <p:spPr>
          <a:xfrm>
            <a:off x="1201059" y="2556932"/>
            <a:ext cx="9601196" cy="3318936"/>
          </a:xfrm>
        </p:spPr>
        <p:txBody>
          <a:bodyPr>
            <a:normAutofit lnSpcReduction="10000"/>
          </a:bodyPr>
          <a:lstStyle/>
          <a:p>
            <a:r>
              <a:rPr lang="en-US" sz="2800" dirty="0">
                <a:latin typeface="Palatino Linotype" panose="02040502050505030304" pitchFamily="18" charset="0"/>
              </a:rPr>
              <a:t>Dual custody of money</a:t>
            </a:r>
          </a:p>
          <a:p>
            <a:r>
              <a:rPr lang="en-US" sz="2800" dirty="0">
                <a:latin typeface="Palatino Linotype" panose="02040502050505030304" pitchFamily="18" charset="0"/>
              </a:rPr>
              <a:t>Keep physical records of any transaction - receipts</a:t>
            </a:r>
          </a:p>
          <a:p>
            <a:r>
              <a:rPr lang="en-US" sz="2800" dirty="0">
                <a:latin typeface="Palatino Linotype" panose="02040502050505030304" pitchFamily="18" charset="0"/>
              </a:rPr>
              <a:t>Keep money in a locking cash box</a:t>
            </a:r>
          </a:p>
          <a:p>
            <a:r>
              <a:rPr lang="en-US" sz="2800" dirty="0">
                <a:latin typeface="Palatino Linotype" panose="02040502050505030304" pitchFamily="18" charset="0"/>
              </a:rPr>
              <a:t>Only accept checks from a reputable source</a:t>
            </a:r>
          </a:p>
          <a:p>
            <a:r>
              <a:rPr lang="en-US" sz="2800" b="1" u="sng" dirty="0">
                <a:solidFill>
                  <a:srgbClr val="FF0000"/>
                </a:solidFill>
                <a:latin typeface="Palatino Linotype" panose="02040502050505030304" pitchFamily="18" charset="0"/>
              </a:rPr>
              <a:t>No use of Third-Party money collection</a:t>
            </a:r>
          </a:p>
          <a:p>
            <a:pPr lvl="1"/>
            <a:r>
              <a:rPr lang="en-US" sz="2400" b="1" dirty="0">
                <a:solidFill>
                  <a:srgbClr val="FF0000"/>
                </a:solidFill>
                <a:latin typeface="Palatino Linotype" panose="02040502050505030304" pitchFamily="18" charset="0"/>
              </a:rPr>
              <a:t>Ex: Venmo, PayPal, Eventbrite, GoFundMe, etc.</a:t>
            </a:r>
          </a:p>
          <a:p>
            <a:endParaRPr lang="en-US" sz="2800" dirty="0">
              <a:latin typeface="Palatino Linotype" panose="02040502050505030304" pitchFamily="18" charset="0"/>
            </a:endParaRPr>
          </a:p>
        </p:txBody>
      </p:sp>
      <p:pic>
        <p:nvPicPr>
          <p:cNvPr id="8"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588" y="3276586"/>
            <a:ext cx="2955723" cy="2955723"/>
          </a:xfrm>
          <a:prstGeom prst="rect">
            <a:avLst/>
          </a:prstGeom>
          <a:noFill/>
          <a:extLst>
            <a:ext uri="{909E8E84-426E-40DD-AFC4-6F175D3DCCD1}">
              <a14:hiddenFill xmlns:a14="http://schemas.microsoft.com/office/drawing/2010/main">
                <a:solidFill>
                  <a:srgbClr val="FFFFFF"/>
                </a:solidFill>
              </a14:hiddenFill>
            </a:ext>
          </a:extLst>
        </p:spPr>
      </p:pic>
      <p:sp>
        <p:nvSpPr>
          <p:cNvPr id="9" name="&quot;No&quot; Symbol 8"/>
          <p:cNvSpPr/>
          <p:nvPr/>
        </p:nvSpPr>
        <p:spPr>
          <a:xfrm>
            <a:off x="9038853" y="3633026"/>
            <a:ext cx="2427022" cy="2242842"/>
          </a:xfrm>
          <a:prstGeom prst="noSmoking">
            <a:avLst>
              <a:gd name="adj" fmla="val 78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35842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3EC2-8928-467F-8092-FE97899F89A2}"/>
              </a:ext>
            </a:extLst>
          </p:cNvPr>
          <p:cNvSpPr>
            <a:spLocks noGrp="1"/>
          </p:cNvSpPr>
          <p:nvPr>
            <p:ph type="title"/>
          </p:nvPr>
        </p:nvSpPr>
        <p:spPr>
          <a:xfrm>
            <a:off x="670560" y="982132"/>
            <a:ext cx="10840720" cy="1303867"/>
          </a:xfrm>
        </p:spPr>
        <p:txBody>
          <a:bodyPr>
            <a:normAutofit/>
          </a:bodyPr>
          <a:lstStyle/>
          <a:p>
            <a:r>
              <a:rPr lang="en-US" sz="3600" dirty="0"/>
              <a:t>“</a:t>
            </a:r>
            <a:r>
              <a:rPr lang="en-US" sz="3600" b="1" dirty="0"/>
              <a:t>Why can’t my org use Third-Party Payment sites?”</a:t>
            </a:r>
            <a:br>
              <a:rPr lang="en-US" sz="3600" b="1" dirty="0"/>
            </a:br>
            <a:r>
              <a:rPr lang="en-US" sz="2400" b="1" dirty="0"/>
              <a:t>(Venmo/Square/PayPal/</a:t>
            </a:r>
            <a:r>
              <a:rPr lang="en-US" sz="2400" b="1" dirty="0" err="1"/>
              <a:t>EventBrite</a:t>
            </a:r>
            <a:r>
              <a:rPr lang="en-US" sz="2400" b="1" dirty="0"/>
              <a:t>/GoFundMe/</a:t>
            </a:r>
            <a:r>
              <a:rPr lang="en-US" sz="2400" b="1" dirty="0" err="1"/>
              <a:t>Etc</a:t>
            </a:r>
            <a:r>
              <a:rPr lang="en-US" sz="2400" b="1" dirty="0"/>
              <a:t>)</a:t>
            </a:r>
            <a:endParaRPr lang="en-US" sz="3600" b="1" dirty="0"/>
          </a:p>
        </p:txBody>
      </p:sp>
      <p:sp>
        <p:nvSpPr>
          <p:cNvPr id="3" name="Content Placeholder 2">
            <a:extLst>
              <a:ext uri="{FF2B5EF4-FFF2-40B4-BE49-F238E27FC236}">
                <a16:creationId xmlns:a16="http://schemas.microsoft.com/office/drawing/2014/main" id="{01E453E8-97B0-497F-BA33-37F43DF33E9A}"/>
              </a:ext>
            </a:extLst>
          </p:cNvPr>
          <p:cNvSpPr>
            <a:spLocks noGrp="1"/>
          </p:cNvSpPr>
          <p:nvPr>
            <p:ph idx="1"/>
          </p:nvPr>
        </p:nvSpPr>
        <p:spPr>
          <a:xfrm>
            <a:off x="1295402" y="2663301"/>
            <a:ext cx="5718046" cy="3391269"/>
          </a:xfrm>
        </p:spPr>
        <p:txBody>
          <a:bodyPr>
            <a:normAutofit lnSpcReduction="10000"/>
          </a:bodyPr>
          <a:lstStyle/>
          <a:p>
            <a:r>
              <a:rPr lang="en-US" sz="3200" dirty="0"/>
              <a:t>PCI Compliance</a:t>
            </a:r>
          </a:p>
          <a:p>
            <a:pPr lvl="1"/>
            <a:r>
              <a:rPr lang="en-US" sz="2800" dirty="0"/>
              <a:t>Standards of cyber security for online payments</a:t>
            </a:r>
          </a:p>
          <a:p>
            <a:r>
              <a:rPr lang="en-US" sz="3200" dirty="0"/>
              <a:t>Financial Oversight</a:t>
            </a:r>
          </a:p>
          <a:p>
            <a:r>
              <a:rPr lang="en-US" sz="3200" dirty="0"/>
              <a:t>Tax Obligations</a:t>
            </a:r>
          </a:p>
          <a:p>
            <a:r>
              <a:rPr lang="en-US" sz="3200" dirty="0"/>
              <a:t>On-Campus resources available</a:t>
            </a:r>
          </a:p>
        </p:txBody>
      </p:sp>
      <p:pic>
        <p:nvPicPr>
          <p:cNvPr id="1026" name="Picture 2" descr="Guess I'll die. | Guess I'll Die | Know Your Meme">
            <a:extLst>
              <a:ext uri="{FF2B5EF4-FFF2-40B4-BE49-F238E27FC236}">
                <a16:creationId xmlns:a16="http://schemas.microsoft.com/office/drawing/2014/main" id="{C9B6AEDF-9369-4B9C-A753-8A7B59D8C5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71" t="6184"/>
          <a:stretch/>
        </p:blipFill>
        <p:spPr bwMode="auto">
          <a:xfrm>
            <a:off x="7132320" y="2583430"/>
            <a:ext cx="3962400" cy="3265939"/>
          </a:xfrm>
          <a:prstGeom prst="rect">
            <a:avLst/>
          </a:prstGeom>
          <a:noFill/>
          <a:ln w="381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2AA2836-F936-4341-A191-458A387D3366}"/>
              </a:ext>
            </a:extLst>
          </p:cNvPr>
          <p:cNvSpPr/>
          <p:nvPr/>
        </p:nvSpPr>
        <p:spPr>
          <a:xfrm>
            <a:off x="7513131" y="4640663"/>
            <a:ext cx="504900" cy="497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descr="Download Free png Venmo Logo Png Vector, Clipart, PSD - peoplepng ...">
            <a:extLst>
              <a:ext uri="{FF2B5EF4-FFF2-40B4-BE49-F238E27FC236}">
                <a16:creationId xmlns:a16="http://schemas.microsoft.com/office/drawing/2014/main" id="{B4A24CB7-4DD3-4406-A75E-C1B84FDEC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706" y="4487384"/>
            <a:ext cx="803749" cy="8037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527992B-6380-4873-9F37-1B6BF958A838}"/>
              </a:ext>
            </a:extLst>
          </p:cNvPr>
          <p:cNvSpPr/>
          <p:nvPr/>
        </p:nvSpPr>
        <p:spPr>
          <a:xfrm>
            <a:off x="9310357" y="4799003"/>
            <a:ext cx="504900" cy="497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2" name="Picture 18" descr="Square logo vector (.EPS, 377.38 Kb) download">
            <a:extLst>
              <a:ext uri="{FF2B5EF4-FFF2-40B4-BE49-F238E27FC236}">
                <a16:creationId xmlns:a16="http://schemas.microsoft.com/office/drawing/2014/main" id="{A5E468A0-B80C-4E48-A8DE-9BDDFD8B18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00" t="5904" r="22800" b="40039"/>
          <a:stretch/>
        </p:blipFill>
        <p:spPr bwMode="auto">
          <a:xfrm>
            <a:off x="9246823" y="4733601"/>
            <a:ext cx="631969" cy="62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83197"/>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44" y="971427"/>
            <a:ext cx="4294532" cy="2135753"/>
          </a:xfrm>
        </p:spPr>
        <p:txBody>
          <a:bodyPr>
            <a:noAutofit/>
          </a:bodyPr>
          <a:lstStyle/>
          <a:p>
            <a:r>
              <a:rPr lang="en-US" sz="3600" dirty="0">
                <a:latin typeface="Palatino Linotype" panose="02040502050505030304" pitchFamily="18" charset="0"/>
              </a:rPr>
              <a:t>Where can you find online resources</a:t>
            </a:r>
            <a:br>
              <a:rPr lang="en-US" sz="3600" dirty="0">
                <a:latin typeface="Palatino Linotype" panose="02040502050505030304" pitchFamily="18" charset="0"/>
              </a:rPr>
            </a:br>
            <a:r>
              <a:rPr lang="en-US" sz="3600" dirty="0">
                <a:latin typeface="Palatino Linotype" panose="02040502050505030304" pitchFamily="18" charset="0"/>
              </a:rPr>
              <a:t>for fundraising? </a:t>
            </a:r>
          </a:p>
        </p:txBody>
      </p:sp>
      <p:sp>
        <p:nvSpPr>
          <p:cNvPr id="4" name="Text Placeholder 3"/>
          <p:cNvSpPr>
            <a:spLocks noGrp="1"/>
          </p:cNvSpPr>
          <p:nvPr>
            <p:ph type="body" sz="half" idx="2"/>
          </p:nvPr>
        </p:nvSpPr>
        <p:spPr>
          <a:xfrm>
            <a:off x="752528" y="3820168"/>
            <a:ext cx="4711700" cy="1838953"/>
          </a:xfrm>
        </p:spPr>
        <p:txBody>
          <a:bodyPr>
            <a:normAutofit/>
          </a:bodyPr>
          <a:lstStyle/>
          <a:p>
            <a:r>
              <a:rPr lang="en-US" sz="3000" u="sng" dirty="0" err="1">
                <a:solidFill>
                  <a:srgbClr val="1B0AFA"/>
                </a:solidFill>
                <a:latin typeface="Palatino Linotype" panose="02040502050505030304" pitchFamily="18" charset="0"/>
              </a:rPr>
              <a:t>studentfinancialservices</a:t>
            </a:r>
            <a:r>
              <a:rPr lang="en-US" sz="3000" u="sng" dirty="0">
                <a:solidFill>
                  <a:srgbClr val="1B0AFA"/>
                </a:solidFill>
                <a:latin typeface="Palatino Linotype" panose="02040502050505030304" pitchFamily="18" charset="0"/>
              </a:rPr>
              <a:t>.</a:t>
            </a:r>
            <a:br>
              <a:rPr lang="en-US" sz="3000" u="sng" dirty="0">
                <a:solidFill>
                  <a:srgbClr val="1B0AFA"/>
                </a:solidFill>
                <a:latin typeface="Palatino Linotype" panose="02040502050505030304" pitchFamily="18" charset="0"/>
              </a:rPr>
            </a:br>
            <a:r>
              <a:rPr lang="en-US" sz="3000" u="sng" dirty="0">
                <a:solidFill>
                  <a:srgbClr val="1B0AFA"/>
                </a:solidFill>
                <a:latin typeface="Palatino Linotype" panose="02040502050505030304" pitchFamily="18" charset="0"/>
              </a:rPr>
              <a:t>humboldt.edu</a:t>
            </a:r>
            <a:br>
              <a:rPr lang="en-US" sz="3000" u="sng" dirty="0">
                <a:solidFill>
                  <a:srgbClr val="1B0AFA"/>
                </a:solidFill>
                <a:latin typeface="Palatino Linotype" panose="02040502050505030304" pitchFamily="18" charset="0"/>
              </a:rPr>
            </a:br>
            <a:r>
              <a:rPr lang="en-US" sz="3000" u="sng" dirty="0">
                <a:solidFill>
                  <a:srgbClr val="1B0AFA"/>
                </a:solidFill>
                <a:latin typeface="Palatino Linotype" panose="02040502050505030304" pitchFamily="18" charset="0"/>
              </a:rPr>
              <a:t>/club-financial-services</a:t>
            </a:r>
          </a:p>
        </p:txBody>
      </p:sp>
      <p:cxnSp>
        <p:nvCxnSpPr>
          <p:cNvPr id="8" name="Straight Connector 7"/>
          <p:cNvCxnSpPr>
            <a:cxnSpLocks/>
          </p:cNvCxnSpPr>
          <p:nvPr/>
        </p:nvCxnSpPr>
        <p:spPr>
          <a:xfrm>
            <a:off x="1373505" y="3429000"/>
            <a:ext cx="351038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22601B8-93DE-4725-9C9F-A629FF5A61CE}"/>
              </a:ext>
            </a:extLst>
          </p:cNvPr>
          <p:cNvPicPr>
            <a:picLocks noChangeAspect="1"/>
          </p:cNvPicPr>
          <p:nvPr/>
        </p:nvPicPr>
        <p:blipFill rotWithShape="1">
          <a:blip r:embed="rId3"/>
          <a:srcRect l="9334" t="12176" r="36461" b="5482"/>
          <a:stretch/>
        </p:blipFill>
        <p:spPr>
          <a:xfrm>
            <a:off x="5691279" y="971427"/>
            <a:ext cx="5752182" cy="4915146"/>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060702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37" name="Rectangle 28">
            <a:extLst>
              <a:ext uri="{FF2B5EF4-FFF2-40B4-BE49-F238E27FC236}">
                <a16:creationId xmlns:a16="http://schemas.microsoft.com/office/drawing/2014/main" id="{95F11533-723E-420D-A991-D376E739358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0">
            <a:extLst>
              <a:ext uri="{FF2B5EF4-FFF2-40B4-BE49-F238E27FC236}">
                <a16:creationId xmlns:a16="http://schemas.microsoft.com/office/drawing/2014/main" id="{C60393DE-86F5-4639-9D54-85E166A8434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32" name="Picture 31">
              <a:extLst>
                <a:ext uri="{FF2B5EF4-FFF2-40B4-BE49-F238E27FC236}">
                  <a16:creationId xmlns:a16="http://schemas.microsoft.com/office/drawing/2014/main" id="{6781C5A9-B7CC-4944-80B9-8D48C77D333F}"/>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a:extLst>
                <a:ext uri="{FF2B5EF4-FFF2-40B4-BE49-F238E27FC236}">
                  <a16:creationId xmlns:a16="http://schemas.microsoft.com/office/drawing/2014/main" id="{179E96B4-A8EA-47EF-B2BB-92FF796E9E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A4EF7629-2B5A-4DD5-81B4-4878E9371517}"/>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35" name="Picture 34">
              <a:extLst>
                <a:ext uri="{FF2B5EF4-FFF2-40B4-BE49-F238E27FC236}">
                  <a16:creationId xmlns:a16="http://schemas.microsoft.com/office/drawing/2014/main" id="{58963C9E-C5BF-4148-A145-6931A8AB1165}"/>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1">
            <a:extLst>
              <a:ext uri="{FF2B5EF4-FFF2-40B4-BE49-F238E27FC236}">
                <a16:creationId xmlns:a16="http://schemas.microsoft.com/office/drawing/2014/main" id="{07709D3B-25B0-4729-81FE-38B0F97619D6}"/>
              </a:ext>
            </a:extLst>
          </p:cNvPr>
          <p:cNvSpPr>
            <a:spLocks noGrp="1"/>
          </p:cNvSpPr>
          <p:nvPr>
            <p:ph type="title"/>
          </p:nvPr>
        </p:nvSpPr>
        <p:spPr>
          <a:xfrm>
            <a:off x="1295402" y="982132"/>
            <a:ext cx="9601196" cy="1303867"/>
          </a:xfrm>
        </p:spPr>
        <p:txBody>
          <a:bodyPr>
            <a:normAutofit/>
          </a:bodyPr>
          <a:lstStyle/>
          <a:p>
            <a:r>
              <a:rPr lang="en-US">
                <a:solidFill>
                  <a:srgbClr val="262626"/>
                </a:solidFill>
              </a:rPr>
              <a:t>Review</a:t>
            </a:r>
          </a:p>
        </p:txBody>
      </p:sp>
      <p:graphicFrame>
        <p:nvGraphicFramePr>
          <p:cNvPr id="14" name="Content Placeholder 2">
            <a:extLst>
              <a:ext uri="{FF2B5EF4-FFF2-40B4-BE49-F238E27FC236}">
                <a16:creationId xmlns:a16="http://schemas.microsoft.com/office/drawing/2014/main" id="{A79C922A-263F-42D1-B144-CF9215A86F4D}"/>
              </a:ext>
            </a:extLst>
          </p:cNvPr>
          <p:cNvGraphicFramePr>
            <a:graphicFrameLocks noGrp="1"/>
          </p:cNvGraphicFramePr>
          <p:nvPr>
            <p:ph idx="1"/>
            <p:extLst>
              <p:ext uri="{D42A27DB-BD31-4B8C-83A1-F6EECF244321}">
                <p14:modId xmlns:p14="http://schemas.microsoft.com/office/powerpoint/2010/main" val="768123659"/>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20531900"/>
      </p:ext>
    </p:extLst>
  </p:cSld>
  <p:clrMapOvr>
    <a:masterClrMapping/>
  </p:clrMapOvr>
  <mc:AlternateContent xmlns:mc="http://schemas.openxmlformats.org/markup-compatibility/2006" xmlns:p14="http://schemas.microsoft.com/office/powerpoint/2010/main">
    <mc:Choice Requires="p14">
      <p:transition spd="slow" p14:dur="20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graphicEl>
                                              <a:dgm id="{EACDC986-8197-4099-95A9-2548C7C35F50}"/>
                                            </p:graphicEl>
                                          </p:spTgt>
                                        </p:tgtEl>
                                        <p:attrNameLst>
                                          <p:attrName>style.visibility</p:attrName>
                                        </p:attrNameLst>
                                      </p:cBhvr>
                                      <p:to>
                                        <p:strVal val="visible"/>
                                      </p:to>
                                    </p:set>
                                    <p:animEffect transition="in" filter="fade">
                                      <p:cBhvr>
                                        <p:cTn id="7" dur="1000"/>
                                        <p:tgtEl>
                                          <p:spTgt spid="14">
                                            <p:graphicEl>
                                              <a:dgm id="{EACDC986-8197-4099-95A9-2548C7C35F50}"/>
                                            </p:graphicEl>
                                          </p:spTgt>
                                        </p:tgtEl>
                                      </p:cBhvr>
                                    </p:animEffect>
                                    <p:anim calcmode="lin" valueType="num">
                                      <p:cBhvr>
                                        <p:cTn id="8" dur="1000" fill="hold"/>
                                        <p:tgtEl>
                                          <p:spTgt spid="14">
                                            <p:graphicEl>
                                              <a:dgm id="{EACDC986-8197-4099-95A9-2548C7C35F50}"/>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dgm id="{EACDC986-8197-4099-95A9-2548C7C35F50}"/>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graphicEl>
                                              <a:dgm id="{C9B2271A-1F21-493E-A912-183753B93A8A}"/>
                                            </p:graphicEl>
                                          </p:spTgt>
                                        </p:tgtEl>
                                        <p:attrNameLst>
                                          <p:attrName>style.visibility</p:attrName>
                                        </p:attrNameLst>
                                      </p:cBhvr>
                                      <p:to>
                                        <p:strVal val="visible"/>
                                      </p:to>
                                    </p:set>
                                    <p:animEffect transition="in" filter="fade">
                                      <p:cBhvr>
                                        <p:cTn id="12" dur="1000"/>
                                        <p:tgtEl>
                                          <p:spTgt spid="14">
                                            <p:graphicEl>
                                              <a:dgm id="{C9B2271A-1F21-493E-A912-183753B93A8A}"/>
                                            </p:graphicEl>
                                          </p:spTgt>
                                        </p:tgtEl>
                                      </p:cBhvr>
                                    </p:animEffect>
                                    <p:anim calcmode="lin" valueType="num">
                                      <p:cBhvr>
                                        <p:cTn id="13" dur="1000" fill="hold"/>
                                        <p:tgtEl>
                                          <p:spTgt spid="14">
                                            <p:graphicEl>
                                              <a:dgm id="{C9B2271A-1F21-493E-A912-183753B93A8A}"/>
                                            </p:graphicEl>
                                          </p:spTgt>
                                        </p:tgtEl>
                                        <p:attrNameLst>
                                          <p:attrName>ppt_x</p:attrName>
                                        </p:attrNameLst>
                                      </p:cBhvr>
                                      <p:tavLst>
                                        <p:tav tm="0">
                                          <p:val>
                                            <p:strVal val="#ppt_x"/>
                                          </p:val>
                                        </p:tav>
                                        <p:tav tm="100000">
                                          <p:val>
                                            <p:strVal val="#ppt_x"/>
                                          </p:val>
                                        </p:tav>
                                      </p:tavLst>
                                    </p:anim>
                                    <p:anim calcmode="lin" valueType="num">
                                      <p:cBhvr>
                                        <p:cTn id="14" dur="1000" fill="hold"/>
                                        <p:tgtEl>
                                          <p:spTgt spid="14">
                                            <p:graphicEl>
                                              <a:dgm id="{C9B2271A-1F21-493E-A912-183753B93A8A}"/>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graphicEl>
                                              <a:dgm id="{FADC85D8-8E3E-42CD-8F0E-143D913C6D2B}"/>
                                            </p:graphicEl>
                                          </p:spTgt>
                                        </p:tgtEl>
                                        <p:attrNameLst>
                                          <p:attrName>style.visibility</p:attrName>
                                        </p:attrNameLst>
                                      </p:cBhvr>
                                      <p:to>
                                        <p:strVal val="visible"/>
                                      </p:to>
                                    </p:set>
                                    <p:animEffect transition="in" filter="fade">
                                      <p:cBhvr>
                                        <p:cTn id="17" dur="1000"/>
                                        <p:tgtEl>
                                          <p:spTgt spid="14">
                                            <p:graphicEl>
                                              <a:dgm id="{FADC85D8-8E3E-42CD-8F0E-143D913C6D2B}"/>
                                            </p:graphicEl>
                                          </p:spTgt>
                                        </p:tgtEl>
                                      </p:cBhvr>
                                    </p:animEffect>
                                    <p:anim calcmode="lin" valueType="num">
                                      <p:cBhvr>
                                        <p:cTn id="18" dur="1000" fill="hold"/>
                                        <p:tgtEl>
                                          <p:spTgt spid="14">
                                            <p:graphicEl>
                                              <a:dgm id="{FADC85D8-8E3E-42CD-8F0E-143D913C6D2B}"/>
                                            </p:graphicEl>
                                          </p:spTgt>
                                        </p:tgtEl>
                                        <p:attrNameLst>
                                          <p:attrName>ppt_x</p:attrName>
                                        </p:attrNameLst>
                                      </p:cBhvr>
                                      <p:tavLst>
                                        <p:tav tm="0">
                                          <p:val>
                                            <p:strVal val="#ppt_x"/>
                                          </p:val>
                                        </p:tav>
                                        <p:tav tm="100000">
                                          <p:val>
                                            <p:strVal val="#ppt_x"/>
                                          </p:val>
                                        </p:tav>
                                      </p:tavLst>
                                    </p:anim>
                                    <p:anim calcmode="lin" valueType="num">
                                      <p:cBhvr>
                                        <p:cTn id="19" dur="1000" fill="hold"/>
                                        <p:tgtEl>
                                          <p:spTgt spid="14">
                                            <p:graphicEl>
                                              <a:dgm id="{FADC85D8-8E3E-42CD-8F0E-143D913C6D2B}"/>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graphicEl>
                                              <a:dgm id="{F36DE88E-918D-41EA-88C3-6CC2B238242C}"/>
                                            </p:graphicEl>
                                          </p:spTgt>
                                        </p:tgtEl>
                                        <p:attrNameLst>
                                          <p:attrName>style.visibility</p:attrName>
                                        </p:attrNameLst>
                                      </p:cBhvr>
                                      <p:to>
                                        <p:strVal val="visible"/>
                                      </p:to>
                                    </p:set>
                                    <p:animEffect transition="in" filter="fade">
                                      <p:cBhvr>
                                        <p:cTn id="24" dur="1000"/>
                                        <p:tgtEl>
                                          <p:spTgt spid="14">
                                            <p:graphicEl>
                                              <a:dgm id="{F36DE88E-918D-41EA-88C3-6CC2B238242C}"/>
                                            </p:graphicEl>
                                          </p:spTgt>
                                        </p:tgtEl>
                                      </p:cBhvr>
                                    </p:animEffect>
                                    <p:anim calcmode="lin" valueType="num">
                                      <p:cBhvr>
                                        <p:cTn id="25" dur="1000" fill="hold"/>
                                        <p:tgtEl>
                                          <p:spTgt spid="14">
                                            <p:graphicEl>
                                              <a:dgm id="{F36DE88E-918D-41EA-88C3-6CC2B238242C}"/>
                                            </p:graphicEl>
                                          </p:spTgt>
                                        </p:tgtEl>
                                        <p:attrNameLst>
                                          <p:attrName>ppt_x</p:attrName>
                                        </p:attrNameLst>
                                      </p:cBhvr>
                                      <p:tavLst>
                                        <p:tav tm="0">
                                          <p:val>
                                            <p:strVal val="#ppt_x"/>
                                          </p:val>
                                        </p:tav>
                                        <p:tav tm="100000">
                                          <p:val>
                                            <p:strVal val="#ppt_x"/>
                                          </p:val>
                                        </p:tav>
                                      </p:tavLst>
                                    </p:anim>
                                    <p:anim calcmode="lin" valueType="num">
                                      <p:cBhvr>
                                        <p:cTn id="26" dur="1000" fill="hold"/>
                                        <p:tgtEl>
                                          <p:spTgt spid="14">
                                            <p:graphicEl>
                                              <a:dgm id="{F36DE88E-918D-41EA-88C3-6CC2B238242C}"/>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graphicEl>
                                              <a:dgm id="{06DC521A-A36D-4D47-BB80-8558C703F6D8}"/>
                                            </p:graphicEl>
                                          </p:spTgt>
                                        </p:tgtEl>
                                        <p:attrNameLst>
                                          <p:attrName>style.visibility</p:attrName>
                                        </p:attrNameLst>
                                      </p:cBhvr>
                                      <p:to>
                                        <p:strVal val="visible"/>
                                      </p:to>
                                    </p:set>
                                    <p:animEffect transition="in" filter="fade">
                                      <p:cBhvr>
                                        <p:cTn id="29" dur="1000"/>
                                        <p:tgtEl>
                                          <p:spTgt spid="14">
                                            <p:graphicEl>
                                              <a:dgm id="{06DC521A-A36D-4D47-BB80-8558C703F6D8}"/>
                                            </p:graphicEl>
                                          </p:spTgt>
                                        </p:tgtEl>
                                      </p:cBhvr>
                                    </p:animEffect>
                                    <p:anim calcmode="lin" valueType="num">
                                      <p:cBhvr>
                                        <p:cTn id="30" dur="1000" fill="hold"/>
                                        <p:tgtEl>
                                          <p:spTgt spid="14">
                                            <p:graphicEl>
                                              <a:dgm id="{06DC521A-A36D-4D47-BB80-8558C703F6D8}"/>
                                            </p:graphicEl>
                                          </p:spTgt>
                                        </p:tgtEl>
                                        <p:attrNameLst>
                                          <p:attrName>ppt_x</p:attrName>
                                        </p:attrNameLst>
                                      </p:cBhvr>
                                      <p:tavLst>
                                        <p:tav tm="0">
                                          <p:val>
                                            <p:strVal val="#ppt_x"/>
                                          </p:val>
                                        </p:tav>
                                        <p:tav tm="100000">
                                          <p:val>
                                            <p:strVal val="#ppt_x"/>
                                          </p:val>
                                        </p:tav>
                                      </p:tavLst>
                                    </p:anim>
                                    <p:anim calcmode="lin" valueType="num">
                                      <p:cBhvr>
                                        <p:cTn id="31" dur="1000" fill="hold"/>
                                        <p:tgtEl>
                                          <p:spTgt spid="14">
                                            <p:graphicEl>
                                              <a:dgm id="{06DC521A-A36D-4D47-BB80-8558C703F6D8}"/>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graphicEl>
                                              <a:dgm id="{E6934238-D152-4F45-85CF-EE83CD210723}"/>
                                            </p:graphicEl>
                                          </p:spTgt>
                                        </p:tgtEl>
                                        <p:attrNameLst>
                                          <p:attrName>style.visibility</p:attrName>
                                        </p:attrNameLst>
                                      </p:cBhvr>
                                      <p:to>
                                        <p:strVal val="visible"/>
                                      </p:to>
                                    </p:set>
                                    <p:animEffect transition="in" filter="fade">
                                      <p:cBhvr>
                                        <p:cTn id="34" dur="1000"/>
                                        <p:tgtEl>
                                          <p:spTgt spid="14">
                                            <p:graphicEl>
                                              <a:dgm id="{E6934238-D152-4F45-85CF-EE83CD210723}"/>
                                            </p:graphicEl>
                                          </p:spTgt>
                                        </p:tgtEl>
                                      </p:cBhvr>
                                    </p:animEffect>
                                    <p:anim calcmode="lin" valueType="num">
                                      <p:cBhvr>
                                        <p:cTn id="35" dur="1000" fill="hold"/>
                                        <p:tgtEl>
                                          <p:spTgt spid="14">
                                            <p:graphicEl>
                                              <a:dgm id="{E6934238-D152-4F45-85CF-EE83CD210723}"/>
                                            </p:graphicEl>
                                          </p:spTgt>
                                        </p:tgtEl>
                                        <p:attrNameLst>
                                          <p:attrName>ppt_x</p:attrName>
                                        </p:attrNameLst>
                                      </p:cBhvr>
                                      <p:tavLst>
                                        <p:tav tm="0">
                                          <p:val>
                                            <p:strVal val="#ppt_x"/>
                                          </p:val>
                                        </p:tav>
                                        <p:tav tm="100000">
                                          <p:val>
                                            <p:strVal val="#ppt_x"/>
                                          </p:val>
                                        </p:tav>
                                      </p:tavLst>
                                    </p:anim>
                                    <p:anim calcmode="lin" valueType="num">
                                      <p:cBhvr>
                                        <p:cTn id="36" dur="1000" fill="hold"/>
                                        <p:tgtEl>
                                          <p:spTgt spid="14">
                                            <p:graphicEl>
                                              <a:dgm id="{E6934238-D152-4F45-85CF-EE83CD210723}"/>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graphicEl>
                                              <a:dgm id="{68A5D0B5-9249-4140-A019-093E9CB40CE7}"/>
                                            </p:graphicEl>
                                          </p:spTgt>
                                        </p:tgtEl>
                                        <p:attrNameLst>
                                          <p:attrName>style.visibility</p:attrName>
                                        </p:attrNameLst>
                                      </p:cBhvr>
                                      <p:to>
                                        <p:strVal val="visible"/>
                                      </p:to>
                                    </p:set>
                                    <p:animEffect transition="in" filter="fade">
                                      <p:cBhvr>
                                        <p:cTn id="41" dur="1000"/>
                                        <p:tgtEl>
                                          <p:spTgt spid="14">
                                            <p:graphicEl>
                                              <a:dgm id="{68A5D0B5-9249-4140-A019-093E9CB40CE7}"/>
                                            </p:graphicEl>
                                          </p:spTgt>
                                        </p:tgtEl>
                                      </p:cBhvr>
                                    </p:animEffect>
                                    <p:anim calcmode="lin" valueType="num">
                                      <p:cBhvr>
                                        <p:cTn id="42" dur="1000" fill="hold"/>
                                        <p:tgtEl>
                                          <p:spTgt spid="14">
                                            <p:graphicEl>
                                              <a:dgm id="{68A5D0B5-9249-4140-A019-093E9CB40CE7}"/>
                                            </p:graphicEl>
                                          </p:spTgt>
                                        </p:tgtEl>
                                        <p:attrNameLst>
                                          <p:attrName>ppt_x</p:attrName>
                                        </p:attrNameLst>
                                      </p:cBhvr>
                                      <p:tavLst>
                                        <p:tav tm="0">
                                          <p:val>
                                            <p:strVal val="#ppt_x"/>
                                          </p:val>
                                        </p:tav>
                                        <p:tav tm="100000">
                                          <p:val>
                                            <p:strVal val="#ppt_x"/>
                                          </p:val>
                                        </p:tav>
                                      </p:tavLst>
                                    </p:anim>
                                    <p:anim calcmode="lin" valueType="num">
                                      <p:cBhvr>
                                        <p:cTn id="43" dur="1000" fill="hold"/>
                                        <p:tgtEl>
                                          <p:spTgt spid="14">
                                            <p:graphicEl>
                                              <a:dgm id="{68A5D0B5-9249-4140-A019-093E9CB40CE7}"/>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graphicEl>
                                              <a:dgm id="{2F03A262-0D46-4428-BA86-DD1F55185039}"/>
                                            </p:graphicEl>
                                          </p:spTgt>
                                        </p:tgtEl>
                                        <p:attrNameLst>
                                          <p:attrName>style.visibility</p:attrName>
                                        </p:attrNameLst>
                                      </p:cBhvr>
                                      <p:to>
                                        <p:strVal val="visible"/>
                                      </p:to>
                                    </p:set>
                                    <p:animEffect transition="in" filter="fade">
                                      <p:cBhvr>
                                        <p:cTn id="46" dur="1000"/>
                                        <p:tgtEl>
                                          <p:spTgt spid="14">
                                            <p:graphicEl>
                                              <a:dgm id="{2F03A262-0D46-4428-BA86-DD1F55185039}"/>
                                            </p:graphicEl>
                                          </p:spTgt>
                                        </p:tgtEl>
                                      </p:cBhvr>
                                    </p:animEffect>
                                    <p:anim calcmode="lin" valueType="num">
                                      <p:cBhvr>
                                        <p:cTn id="47" dur="1000" fill="hold"/>
                                        <p:tgtEl>
                                          <p:spTgt spid="14">
                                            <p:graphicEl>
                                              <a:dgm id="{2F03A262-0D46-4428-BA86-DD1F55185039}"/>
                                            </p:graphicEl>
                                          </p:spTgt>
                                        </p:tgtEl>
                                        <p:attrNameLst>
                                          <p:attrName>ppt_x</p:attrName>
                                        </p:attrNameLst>
                                      </p:cBhvr>
                                      <p:tavLst>
                                        <p:tav tm="0">
                                          <p:val>
                                            <p:strVal val="#ppt_x"/>
                                          </p:val>
                                        </p:tav>
                                        <p:tav tm="100000">
                                          <p:val>
                                            <p:strVal val="#ppt_x"/>
                                          </p:val>
                                        </p:tav>
                                      </p:tavLst>
                                    </p:anim>
                                    <p:anim calcmode="lin" valueType="num">
                                      <p:cBhvr>
                                        <p:cTn id="48" dur="1000" fill="hold"/>
                                        <p:tgtEl>
                                          <p:spTgt spid="14">
                                            <p:graphicEl>
                                              <a:dgm id="{2F03A262-0D46-4428-BA86-DD1F55185039}"/>
                                            </p:graphic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graphicEl>
                                              <a:dgm id="{8FDE7E04-B8DA-4F72-996B-DCE8D05E26C7}"/>
                                            </p:graphicEl>
                                          </p:spTgt>
                                        </p:tgtEl>
                                        <p:attrNameLst>
                                          <p:attrName>style.visibility</p:attrName>
                                        </p:attrNameLst>
                                      </p:cBhvr>
                                      <p:to>
                                        <p:strVal val="visible"/>
                                      </p:to>
                                    </p:set>
                                    <p:animEffect transition="in" filter="fade">
                                      <p:cBhvr>
                                        <p:cTn id="51" dur="1000"/>
                                        <p:tgtEl>
                                          <p:spTgt spid="14">
                                            <p:graphicEl>
                                              <a:dgm id="{8FDE7E04-B8DA-4F72-996B-DCE8D05E26C7}"/>
                                            </p:graphicEl>
                                          </p:spTgt>
                                        </p:tgtEl>
                                      </p:cBhvr>
                                    </p:animEffect>
                                    <p:anim calcmode="lin" valueType="num">
                                      <p:cBhvr>
                                        <p:cTn id="52" dur="1000" fill="hold"/>
                                        <p:tgtEl>
                                          <p:spTgt spid="14">
                                            <p:graphicEl>
                                              <a:dgm id="{8FDE7E04-B8DA-4F72-996B-DCE8D05E26C7}"/>
                                            </p:graphicEl>
                                          </p:spTgt>
                                        </p:tgtEl>
                                        <p:attrNameLst>
                                          <p:attrName>ppt_x</p:attrName>
                                        </p:attrNameLst>
                                      </p:cBhvr>
                                      <p:tavLst>
                                        <p:tav tm="0">
                                          <p:val>
                                            <p:strVal val="#ppt_x"/>
                                          </p:val>
                                        </p:tav>
                                        <p:tav tm="100000">
                                          <p:val>
                                            <p:strVal val="#ppt_x"/>
                                          </p:val>
                                        </p:tav>
                                      </p:tavLst>
                                    </p:anim>
                                    <p:anim calcmode="lin" valueType="num">
                                      <p:cBhvr>
                                        <p:cTn id="53" dur="1000" fill="hold"/>
                                        <p:tgtEl>
                                          <p:spTgt spid="14">
                                            <p:graphicEl>
                                              <a:dgm id="{8FDE7E04-B8DA-4F72-996B-DCE8D05E26C7}"/>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4">
                                            <p:graphicEl>
                                              <a:dgm id="{E10F8354-DC3F-49D6-8609-3083F0120E12}"/>
                                            </p:graphicEl>
                                          </p:spTgt>
                                        </p:tgtEl>
                                        <p:attrNameLst>
                                          <p:attrName>style.visibility</p:attrName>
                                        </p:attrNameLst>
                                      </p:cBhvr>
                                      <p:to>
                                        <p:strVal val="visible"/>
                                      </p:to>
                                    </p:set>
                                    <p:animEffect transition="in" filter="fade">
                                      <p:cBhvr>
                                        <p:cTn id="58" dur="1000"/>
                                        <p:tgtEl>
                                          <p:spTgt spid="14">
                                            <p:graphicEl>
                                              <a:dgm id="{E10F8354-DC3F-49D6-8609-3083F0120E12}"/>
                                            </p:graphicEl>
                                          </p:spTgt>
                                        </p:tgtEl>
                                      </p:cBhvr>
                                    </p:animEffect>
                                    <p:anim calcmode="lin" valueType="num">
                                      <p:cBhvr>
                                        <p:cTn id="59" dur="1000" fill="hold"/>
                                        <p:tgtEl>
                                          <p:spTgt spid="14">
                                            <p:graphicEl>
                                              <a:dgm id="{E10F8354-DC3F-49D6-8609-3083F0120E12}"/>
                                            </p:graphicEl>
                                          </p:spTgt>
                                        </p:tgtEl>
                                        <p:attrNameLst>
                                          <p:attrName>ppt_x</p:attrName>
                                        </p:attrNameLst>
                                      </p:cBhvr>
                                      <p:tavLst>
                                        <p:tav tm="0">
                                          <p:val>
                                            <p:strVal val="#ppt_x"/>
                                          </p:val>
                                        </p:tav>
                                        <p:tav tm="100000">
                                          <p:val>
                                            <p:strVal val="#ppt_x"/>
                                          </p:val>
                                        </p:tav>
                                      </p:tavLst>
                                    </p:anim>
                                    <p:anim calcmode="lin" valueType="num">
                                      <p:cBhvr>
                                        <p:cTn id="60" dur="1000" fill="hold"/>
                                        <p:tgtEl>
                                          <p:spTgt spid="14">
                                            <p:graphicEl>
                                              <a:dgm id="{E10F8354-DC3F-49D6-8609-3083F0120E12}"/>
                                            </p:graphic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4">
                                            <p:graphicEl>
                                              <a:dgm id="{46A706F4-C50F-40D9-840A-A665C57B1313}"/>
                                            </p:graphicEl>
                                          </p:spTgt>
                                        </p:tgtEl>
                                        <p:attrNameLst>
                                          <p:attrName>style.visibility</p:attrName>
                                        </p:attrNameLst>
                                      </p:cBhvr>
                                      <p:to>
                                        <p:strVal val="visible"/>
                                      </p:to>
                                    </p:set>
                                    <p:animEffect transition="in" filter="fade">
                                      <p:cBhvr>
                                        <p:cTn id="63" dur="1000"/>
                                        <p:tgtEl>
                                          <p:spTgt spid="14">
                                            <p:graphicEl>
                                              <a:dgm id="{46A706F4-C50F-40D9-840A-A665C57B1313}"/>
                                            </p:graphicEl>
                                          </p:spTgt>
                                        </p:tgtEl>
                                      </p:cBhvr>
                                    </p:animEffect>
                                    <p:anim calcmode="lin" valueType="num">
                                      <p:cBhvr>
                                        <p:cTn id="64" dur="1000" fill="hold"/>
                                        <p:tgtEl>
                                          <p:spTgt spid="14">
                                            <p:graphicEl>
                                              <a:dgm id="{46A706F4-C50F-40D9-840A-A665C57B1313}"/>
                                            </p:graphicEl>
                                          </p:spTgt>
                                        </p:tgtEl>
                                        <p:attrNameLst>
                                          <p:attrName>ppt_x</p:attrName>
                                        </p:attrNameLst>
                                      </p:cBhvr>
                                      <p:tavLst>
                                        <p:tav tm="0">
                                          <p:val>
                                            <p:strVal val="#ppt_x"/>
                                          </p:val>
                                        </p:tav>
                                        <p:tav tm="100000">
                                          <p:val>
                                            <p:strVal val="#ppt_x"/>
                                          </p:val>
                                        </p:tav>
                                      </p:tavLst>
                                    </p:anim>
                                    <p:anim calcmode="lin" valueType="num">
                                      <p:cBhvr>
                                        <p:cTn id="65" dur="1000" fill="hold"/>
                                        <p:tgtEl>
                                          <p:spTgt spid="14">
                                            <p:graphicEl>
                                              <a:dgm id="{46A706F4-C50F-40D9-840A-A665C57B1313}"/>
                                            </p:graphic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4">
                                            <p:graphicEl>
                                              <a:dgm id="{193DCF62-4317-4B7E-A0D1-1984BA604BC6}"/>
                                            </p:graphicEl>
                                          </p:spTgt>
                                        </p:tgtEl>
                                        <p:attrNameLst>
                                          <p:attrName>style.visibility</p:attrName>
                                        </p:attrNameLst>
                                      </p:cBhvr>
                                      <p:to>
                                        <p:strVal val="visible"/>
                                      </p:to>
                                    </p:set>
                                    <p:animEffect transition="in" filter="fade">
                                      <p:cBhvr>
                                        <p:cTn id="68" dur="1000"/>
                                        <p:tgtEl>
                                          <p:spTgt spid="14">
                                            <p:graphicEl>
                                              <a:dgm id="{193DCF62-4317-4B7E-A0D1-1984BA604BC6}"/>
                                            </p:graphicEl>
                                          </p:spTgt>
                                        </p:tgtEl>
                                      </p:cBhvr>
                                    </p:animEffect>
                                    <p:anim calcmode="lin" valueType="num">
                                      <p:cBhvr>
                                        <p:cTn id="69" dur="1000" fill="hold"/>
                                        <p:tgtEl>
                                          <p:spTgt spid="14">
                                            <p:graphicEl>
                                              <a:dgm id="{193DCF62-4317-4B7E-A0D1-1984BA604BC6}"/>
                                            </p:graphicEl>
                                          </p:spTgt>
                                        </p:tgtEl>
                                        <p:attrNameLst>
                                          <p:attrName>ppt_x</p:attrName>
                                        </p:attrNameLst>
                                      </p:cBhvr>
                                      <p:tavLst>
                                        <p:tav tm="0">
                                          <p:val>
                                            <p:strVal val="#ppt_x"/>
                                          </p:val>
                                        </p:tav>
                                        <p:tav tm="100000">
                                          <p:val>
                                            <p:strVal val="#ppt_x"/>
                                          </p:val>
                                        </p:tav>
                                      </p:tavLst>
                                    </p:anim>
                                    <p:anim calcmode="lin" valueType="num">
                                      <p:cBhvr>
                                        <p:cTn id="70" dur="1000" fill="hold"/>
                                        <p:tgtEl>
                                          <p:spTgt spid="14">
                                            <p:graphicEl>
                                              <a:dgm id="{193DCF62-4317-4B7E-A0D1-1984BA604BC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29619" y="2315028"/>
            <a:ext cx="8729586" cy="1231063"/>
          </a:xfrm>
        </p:spPr>
        <p:txBody>
          <a:bodyPr/>
          <a:lstStyle/>
          <a:p>
            <a:r>
              <a:rPr lang="en-US" dirty="0">
                <a:latin typeface="Palatino Linotype" panose="02040502050505030304" pitchFamily="18" charset="0"/>
              </a:rPr>
              <a:t>2. Collecting Money for your RSO</a:t>
            </a:r>
          </a:p>
        </p:txBody>
      </p:sp>
      <p:sp>
        <p:nvSpPr>
          <p:cNvPr id="8" name="Text Placeholder 7"/>
          <p:cNvSpPr>
            <a:spLocks noGrp="1"/>
          </p:cNvSpPr>
          <p:nvPr>
            <p:ph type="body" idx="1"/>
          </p:nvPr>
        </p:nvSpPr>
        <p:spPr/>
        <p:txBody>
          <a:bodyPr/>
          <a:lstStyle/>
          <a:p>
            <a:r>
              <a:rPr lang="en-US" dirty="0">
                <a:latin typeface="Palatino Linotype" panose="02040502050505030304" pitchFamily="18" charset="0"/>
              </a:rPr>
              <a:t>Fundraising and Cash Handling Policy</a:t>
            </a:r>
          </a:p>
        </p:txBody>
      </p:sp>
    </p:spTree>
    <p:extLst>
      <p:ext uri="{BB962C8B-B14F-4D97-AF65-F5344CB8AC3E}">
        <p14:creationId xmlns:p14="http://schemas.microsoft.com/office/powerpoint/2010/main" val="96676994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1116" y="1807336"/>
            <a:ext cx="7038233" cy="1627443"/>
          </a:xfrm>
        </p:spPr>
        <p:txBody>
          <a:bodyPr/>
          <a:lstStyle/>
          <a:p>
            <a:r>
              <a:rPr lang="en-US" sz="4800" dirty="0">
                <a:latin typeface="Palatino Linotype" panose="02040502050505030304" pitchFamily="18" charset="0"/>
              </a:rPr>
              <a:t>Financial</a:t>
            </a:r>
            <a:br>
              <a:rPr lang="en-US" sz="4800" dirty="0">
                <a:latin typeface="Palatino Linotype" panose="02040502050505030304" pitchFamily="18" charset="0"/>
              </a:rPr>
            </a:br>
            <a:r>
              <a:rPr lang="en-US" sz="4800" dirty="0">
                <a:latin typeface="Palatino Linotype" panose="02040502050505030304" pitchFamily="18" charset="0"/>
              </a:rPr>
              <a:t>Management Training</a:t>
            </a:r>
          </a:p>
        </p:txBody>
      </p:sp>
      <p:sp>
        <p:nvSpPr>
          <p:cNvPr id="3" name="Subtitle 2"/>
          <p:cNvSpPr>
            <a:spLocks noGrp="1"/>
          </p:cNvSpPr>
          <p:nvPr>
            <p:ph type="subTitle" idx="1"/>
          </p:nvPr>
        </p:nvSpPr>
        <p:spPr>
          <a:xfrm>
            <a:off x="2692398" y="3792771"/>
            <a:ext cx="6815669" cy="1185627"/>
          </a:xfrm>
        </p:spPr>
        <p:txBody>
          <a:bodyPr/>
          <a:lstStyle/>
          <a:p>
            <a:r>
              <a:rPr lang="en-US" dirty="0">
                <a:latin typeface="Palatino Linotype" panose="02040502050505030304" pitchFamily="18" charset="0"/>
              </a:rPr>
              <a:t>Presented by:</a:t>
            </a:r>
          </a:p>
          <a:p>
            <a:r>
              <a:rPr lang="en-US" dirty="0">
                <a:latin typeface="Palatino Linotype" panose="02040502050505030304" pitchFamily="18" charset="0"/>
              </a:rPr>
              <a:t>Student Club Financial Services</a:t>
            </a:r>
          </a:p>
        </p:txBody>
      </p:sp>
      <p:pic>
        <p:nvPicPr>
          <p:cNvPr id="3074" name="Picture 2" descr="Image result for redwood tre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42" y="2235050"/>
            <a:ext cx="2677458" cy="4622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redwood tre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19349" y="2235050"/>
            <a:ext cx="2677458" cy="46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462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Palatino Linotype" panose="02040502050505030304" pitchFamily="18" charset="0"/>
              </a:rPr>
              <a:t>3. Using Your RSO’s Money</a:t>
            </a:r>
          </a:p>
        </p:txBody>
      </p:sp>
      <p:sp>
        <p:nvSpPr>
          <p:cNvPr id="8" name="Text Placeholder 7"/>
          <p:cNvSpPr>
            <a:spLocks noGrp="1"/>
          </p:cNvSpPr>
          <p:nvPr>
            <p:ph type="body" idx="1"/>
          </p:nvPr>
        </p:nvSpPr>
        <p:spPr/>
        <p:txBody>
          <a:bodyPr/>
          <a:lstStyle/>
          <a:p>
            <a:r>
              <a:rPr lang="en-US" dirty="0">
                <a:latin typeface="Palatino Linotype" panose="02040502050505030304" pitchFamily="18" charset="0"/>
              </a:rPr>
              <a:t>Steps to utilizing your organization’s funds</a:t>
            </a:r>
          </a:p>
        </p:txBody>
      </p:sp>
    </p:spTree>
    <p:extLst>
      <p:ext uri="{BB962C8B-B14F-4D97-AF65-F5344CB8AC3E}">
        <p14:creationId xmlns:p14="http://schemas.microsoft.com/office/powerpoint/2010/main" val="356508678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“What can organization money be spent on?”</a:t>
            </a:r>
          </a:p>
        </p:txBody>
      </p:sp>
      <p:sp>
        <p:nvSpPr>
          <p:cNvPr id="6" name="Content Placeholder 5"/>
          <p:cNvSpPr>
            <a:spLocks noGrp="1"/>
          </p:cNvSpPr>
          <p:nvPr>
            <p:ph idx="1"/>
          </p:nvPr>
        </p:nvSpPr>
        <p:spPr>
          <a:xfrm>
            <a:off x="4764505" y="2906828"/>
            <a:ext cx="6400319" cy="2969039"/>
          </a:xfrm>
        </p:spPr>
        <p:txBody>
          <a:bodyPr>
            <a:normAutofit fontScale="92500"/>
          </a:bodyPr>
          <a:lstStyle/>
          <a:p>
            <a:r>
              <a:rPr lang="en-US" sz="3200" dirty="0"/>
              <a:t>Traditional Campus – Almost anything!</a:t>
            </a:r>
          </a:p>
          <a:p>
            <a:pPr lvl="1"/>
            <a:r>
              <a:rPr lang="en-US" sz="2800" dirty="0"/>
              <a:t>Fundraised money only – no grants</a:t>
            </a:r>
          </a:p>
          <a:p>
            <a:r>
              <a:rPr lang="en-US" sz="3200" dirty="0"/>
              <a:t>Virtual Campus – Fall 2020</a:t>
            </a:r>
          </a:p>
          <a:p>
            <a:pPr lvl="1"/>
            <a:r>
              <a:rPr lang="en-US" sz="2800" dirty="0"/>
              <a:t>Adhere to social distancing guidelines</a:t>
            </a:r>
          </a:p>
          <a:p>
            <a:pPr lvl="1"/>
            <a:r>
              <a:rPr lang="en-US" sz="2800" dirty="0"/>
              <a:t>No purchases for group events</a:t>
            </a:r>
          </a:p>
        </p:txBody>
      </p:sp>
      <p:pic>
        <p:nvPicPr>
          <p:cNvPr id="7" name="Picture 2" descr="Related imag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flipH="1">
            <a:off x="617640" y="2467101"/>
            <a:ext cx="3877358" cy="37077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money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99157" flipH="1">
            <a:off x="2806388" y="2561746"/>
            <a:ext cx="1349296" cy="135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794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Palatino Linotype" panose="02040502050505030304" pitchFamily="18" charset="0"/>
              </a:rPr>
              <a:t>Direct Payments</a:t>
            </a:r>
          </a:p>
        </p:txBody>
      </p:sp>
      <p:sp>
        <p:nvSpPr>
          <p:cNvPr id="6" name="Text Placeholder 5"/>
          <p:cNvSpPr>
            <a:spLocks noGrp="1"/>
          </p:cNvSpPr>
          <p:nvPr>
            <p:ph type="body" idx="1"/>
          </p:nvPr>
        </p:nvSpPr>
        <p:spPr>
          <a:xfrm>
            <a:off x="1201109" y="2658533"/>
            <a:ext cx="4718304" cy="576262"/>
          </a:xfrm>
        </p:spPr>
        <p:txBody>
          <a:bodyPr/>
          <a:lstStyle/>
          <a:p>
            <a:r>
              <a:rPr lang="en-US" b="1" dirty="0">
                <a:latin typeface="Palatino Linotype" panose="02040502050505030304" pitchFamily="18" charset="0"/>
              </a:rPr>
              <a:t>For Services &amp; Supplies	</a:t>
            </a:r>
          </a:p>
        </p:txBody>
      </p:sp>
      <p:sp>
        <p:nvSpPr>
          <p:cNvPr id="7" name="Content Placeholder 6"/>
          <p:cNvSpPr>
            <a:spLocks noGrp="1"/>
          </p:cNvSpPr>
          <p:nvPr>
            <p:ph sz="half" idx="2"/>
          </p:nvPr>
        </p:nvSpPr>
        <p:spPr>
          <a:xfrm>
            <a:off x="1045080" y="3234795"/>
            <a:ext cx="4874333" cy="2632605"/>
          </a:xfrm>
        </p:spPr>
        <p:txBody>
          <a:bodyPr>
            <a:normAutofit/>
          </a:bodyPr>
          <a:lstStyle/>
          <a:p>
            <a:r>
              <a:rPr lang="en-US" dirty="0">
                <a:latin typeface="Palatino Linotype" panose="02040502050505030304" pitchFamily="18" charset="0"/>
              </a:rPr>
              <a:t>Purchase online with </a:t>
            </a:r>
            <a:r>
              <a:rPr lang="en-US" b="1" dirty="0" err="1">
                <a:latin typeface="Palatino Linotype" panose="02040502050505030304" pitchFamily="18" charset="0"/>
              </a:rPr>
              <a:t>ProCard</a:t>
            </a:r>
            <a:r>
              <a:rPr lang="en-US" b="1" dirty="0">
                <a:latin typeface="Palatino Linotype" panose="02040502050505030304" pitchFamily="18" charset="0"/>
              </a:rPr>
              <a:t>! (recommended)</a:t>
            </a:r>
          </a:p>
          <a:p>
            <a:r>
              <a:rPr lang="en-US" dirty="0">
                <a:latin typeface="Palatino Linotype" panose="02040502050505030304" pitchFamily="18" charset="0"/>
              </a:rPr>
              <a:t>Provide link to purchase</a:t>
            </a:r>
          </a:p>
          <a:p>
            <a:r>
              <a:rPr lang="en-US" dirty="0">
                <a:latin typeface="Palatino Linotype" panose="02040502050505030304" pitchFamily="18" charset="0"/>
              </a:rPr>
              <a:t>Provide itemized invoice</a:t>
            </a:r>
          </a:p>
          <a:p>
            <a:r>
              <a:rPr lang="en-US" dirty="0">
                <a:latin typeface="Palatino Linotype" panose="02040502050505030304" pitchFamily="18" charset="0"/>
              </a:rPr>
              <a:t>Or check sent in the mail</a:t>
            </a:r>
          </a:p>
        </p:txBody>
      </p:sp>
      <p:sp>
        <p:nvSpPr>
          <p:cNvPr id="8" name="Text Placeholder 7"/>
          <p:cNvSpPr>
            <a:spLocks noGrp="1"/>
          </p:cNvSpPr>
          <p:nvPr>
            <p:ph type="body" sz="quarter" idx="3"/>
          </p:nvPr>
        </p:nvSpPr>
        <p:spPr>
          <a:xfrm>
            <a:off x="6096000" y="2658533"/>
            <a:ext cx="4718304" cy="576262"/>
          </a:xfrm>
        </p:spPr>
        <p:txBody>
          <a:bodyPr/>
          <a:lstStyle/>
          <a:p>
            <a:r>
              <a:rPr lang="en-US" b="1" dirty="0">
                <a:latin typeface="Palatino Linotype" panose="02040502050505030304" pitchFamily="18" charset="0"/>
              </a:rPr>
              <a:t>To Guest Speakers</a:t>
            </a:r>
          </a:p>
        </p:txBody>
      </p:sp>
      <p:sp>
        <p:nvSpPr>
          <p:cNvPr id="9" name="Content Placeholder 8"/>
          <p:cNvSpPr>
            <a:spLocks noGrp="1"/>
          </p:cNvSpPr>
          <p:nvPr>
            <p:ph sz="quarter" idx="4"/>
          </p:nvPr>
        </p:nvSpPr>
        <p:spPr>
          <a:xfrm>
            <a:off x="5919413" y="3234795"/>
            <a:ext cx="5692016" cy="3186567"/>
          </a:xfrm>
        </p:spPr>
        <p:txBody>
          <a:bodyPr>
            <a:normAutofit/>
          </a:bodyPr>
          <a:lstStyle/>
          <a:p>
            <a:r>
              <a:rPr lang="en-US" dirty="0">
                <a:latin typeface="Palatino Linotype" panose="02040502050505030304" pitchFamily="18" charset="0"/>
              </a:rPr>
              <a:t>Provide flyer for speaker event</a:t>
            </a:r>
          </a:p>
          <a:p>
            <a:r>
              <a:rPr lang="en-US" dirty="0">
                <a:latin typeface="Palatino Linotype" panose="02040502050505030304" pitchFamily="18" charset="0"/>
              </a:rPr>
              <a:t>Notify our office </a:t>
            </a:r>
            <a:r>
              <a:rPr lang="en-US" u="sng" dirty="0">
                <a:latin typeface="Palatino Linotype" panose="02040502050505030304" pitchFamily="18" charset="0"/>
              </a:rPr>
              <a:t>before</a:t>
            </a:r>
            <a:r>
              <a:rPr lang="en-US" dirty="0">
                <a:latin typeface="Palatino Linotype" panose="02040502050505030304" pitchFamily="18" charset="0"/>
              </a:rPr>
              <a:t> the event so we can send paperwork to get guest paid!</a:t>
            </a:r>
          </a:p>
          <a:p>
            <a:r>
              <a:rPr lang="en-US" dirty="0">
                <a:latin typeface="Palatino Linotype" panose="02040502050505030304" pitchFamily="18" charset="0"/>
              </a:rPr>
              <a:t>Cannot reimburse travel expenses/hospitality at this time</a:t>
            </a:r>
          </a:p>
        </p:txBody>
      </p:sp>
      <p:pic>
        <p:nvPicPr>
          <p:cNvPr id="10" name="Picture 2" descr="Image result for left hand holding credit card"/>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rcRect t="23782" r="23273" b="31649"/>
          <a:stretch/>
        </p:blipFill>
        <p:spPr bwMode="auto">
          <a:xfrm>
            <a:off x="616420" y="925794"/>
            <a:ext cx="3253216" cy="136020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3711" y="925794"/>
            <a:ext cx="2783287" cy="127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358688"/>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fade">
                                      <p:cBhvr>
                                        <p:cTn id="4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uiExpand="1" build="p"/>
      <p:bldP spid="8" grpId="0" build="p"/>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Palatino Linotype" panose="02040502050505030304" pitchFamily="18" charset="0"/>
              </a:rPr>
              <a:t>Where can the ProCard be used?</a:t>
            </a:r>
          </a:p>
        </p:txBody>
      </p:sp>
      <p:pic>
        <p:nvPicPr>
          <p:cNvPr id="3078" name="Picture 6" descr="Image result for amazon logo"/>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rcRect l="9569" t="26713" r="10868" b="20487"/>
          <a:stretch/>
        </p:blipFill>
        <p:spPr bwMode="auto">
          <a:xfrm>
            <a:off x="930012" y="2714337"/>
            <a:ext cx="3093056" cy="12339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custom ink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5645" y="2644685"/>
            <a:ext cx="3323646" cy="123449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online ord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5600" y="4005237"/>
            <a:ext cx="1949705" cy="194970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staples"/>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
                    </a14:imgEffect>
                  </a14:imgLayer>
                </a14:imgProps>
              </a:ext>
              <a:ext uri="{28A0092B-C50C-407E-A947-70E740481C1C}">
                <a14:useLocalDpi xmlns:a14="http://schemas.microsoft.com/office/drawing/2010/main" val="0"/>
              </a:ext>
            </a:extLst>
          </a:blip>
          <a:srcRect t="19485" b="23965"/>
          <a:stretch/>
        </p:blipFill>
        <p:spPr bwMode="auto">
          <a:xfrm>
            <a:off x="4373444" y="2644685"/>
            <a:ext cx="3171825" cy="1001866"/>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age result for pay online"/>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7082432" y="4086370"/>
            <a:ext cx="3574872" cy="1787436"/>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a:xfrm>
            <a:off x="5052908" y="4673963"/>
            <a:ext cx="1812896" cy="612251"/>
          </a:xfrm>
          <a:prstGeom prst="rightArrow">
            <a:avLst>
              <a:gd name="adj1" fmla="val 50000"/>
              <a:gd name="adj2" fmla="val 75974"/>
            </a:avLst>
          </a:prstGeom>
          <a:solidFill>
            <a:schemeClr val="accent2"/>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6814268"/>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90"/>
                                        </p:tgtEl>
                                        <p:attrNameLst>
                                          <p:attrName>style.visibility</p:attrName>
                                        </p:attrNameLst>
                                      </p:cBhvr>
                                      <p:to>
                                        <p:strVal val="visible"/>
                                      </p:to>
                                    </p:set>
                                    <p:animEffect transition="in" filter="fade">
                                      <p:cBhvr>
                                        <p:cTn id="11" dur="500"/>
                                        <p:tgtEl>
                                          <p:spTgt spid="309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fade">
                                      <p:cBhvr>
                                        <p:cTn id="15" dur="500"/>
                                        <p:tgtEl>
                                          <p:spTgt spid="308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88"/>
                                        </p:tgtEl>
                                        <p:attrNameLst>
                                          <p:attrName>style.visibility</p:attrName>
                                        </p:attrNameLst>
                                      </p:cBhvr>
                                      <p:to>
                                        <p:strVal val="visible"/>
                                      </p:to>
                                    </p:set>
                                    <p:animEffect transition="in" filter="fade">
                                      <p:cBhvr>
                                        <p:cTn id="20" dur="500"/>
                                        <p:tgtEl>
                                          <p:spTgt spid="308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092"/>
                                        </p:tgtEl>
                                        <p:attrNameLst>
                                          <p:attrName>style.visibility</p:attrName>
                                        </p:attrNameLst>
                                      </p:cBhvr>
                                      <p:to>
                                        <p:strVal val="visible"/>
                                      </p:to>
                                    </p:set>
                                    <p:animEffect transition="in" filter="fade">
                                      <p:cBhvr>
                                        <p:cTn id="28" dur="500"/>
                                        <p:tgtEl>
                                          <p:spTgt spid="3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7392" y="2658533"/>
            <a:ext cx="6495057" cy="576262"/>
          </a:xfrm>
        </p:spPr>
        <p:txBody>
          <a:bodyPr/>
          <a:lstStyle/>
          <a:p>
            <a:r>
              <a:rPr lang="en-US" b="1" dirty="0">
                <a:latin typeface="Palatino Linotype" panose="02040502050505030304" pitchFamily="18" charset="0"/>
              </a:rPr>
              <a:t>To Organization Members/Advisor</a:t>
            </a:r>
          </a:p>
        </p:txBody>
      </p:sp>
      <p:sp>
        <p:nvSpPr>
          <p:cNvPr id="4" name="Content Placeholder 3"/>
          <p:cNvSpPr>
            <a:spLocks noGrp="1"/>
          </p:cNvSpPr>
          <p:nvPr>
            <p:ph sz="half" idx="2"/>
          </p:nvPr>
        </p:nvSpPr>
        <p:spPr>
          <a:xfrm>
            <a:off x="1237393" y="3243262"/>
            <a:ext cx="9774436" cy="2632605"/>
          </a:xfrm>
        </p:spPr>
        <p:txBody>
          <a:bodyPr>
            <a:normAutofit/>
          </a:bodyPr>
          <a:lstStyle/>
          <a:p>
            <a:r>
              <a:rPr lang="en-US" dirty="0">
                <a:latin typeface="Palatino Linotype" panose="02040502050505030304" pitchFamily="18" charset="0"/>
              </a:rPr>
              <a:t>Used when not convenient to pay online with Card or with Check</a:t>
            </a:r>
          </a:p>
          <a:p>
            <a:r>
              <a:rPr lang="en-US" dirty="0">
                <a:latin typeface="Palatino Linotype" panose="02040502050505030304" pitchFamily="18" charset="0"/>
              </a:rPr>
              <a:t>Takes up to 10 business days to process – checks will be mailed</a:t>
            </a:r>
          </a:p>
          <a:p>
            <a:r>
              <a:rPr lang="en-US" dirty="0">
                <a:latin typeface="Palatino Linotype" panose="02040502050505030304" pitchFamily="18" charset="0"/>
              </a:rPr>
              <a:t>Needs itemized receipts</a:t>
            </a:r>
          </a:p>
          <a:p>
            <a:r>
              <a:rPr lang="en-US" sz="2800" b="1" i="1" dirty="0">
                <a:latin typeface="Palatino Linotype" panose="02040502050505030304" pitchFamily="18" charset="0"/>
              </a:rPr>
              <a:t>No Drugs, Alcohol or Tobacco!</a:t>
            </a:r>
          </a:p>
          <a:p>
            <a:r>
              <a:rPr lang="en-US" dirty="0">
                <a:latin typeface="Palatino Linotype" panose="02040502050505030304" pitchFamily="18" charset="0"/>
              </a:rPr>
              <a:t>Cannot reimburse travel expenses at this time</a:t>
            </a:r>
          </a:p>
        </p:txBody>
      </p:sp>
      <p:pic>
        <p:nvPicPr>
          <p:cNvPr id="3078" name="Picture 6" descr="Related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rcRect t="1183" b="3372"/>
          <a:stretch/>
        </p:blipFill>
        <p:spPr bwMode="auto">
          <a:xfrm>
            <a:off x="614368" y="621486"/>
            <a:ext cx="3529667" cy="1768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latin typeface="Palatino Linotype" panose="02040502050505030304" pitchFamily="18" charset="0"/>
              </a:rPr>
              <a:t>Reimbursements</a:t>
            </a:r>
          </a:p>
        </p:txBody>
      </p:sp>
    </p:spTree>
    <p:extLst>
      <p:ext uri="{BB962C8B-B14F-4D97-AF65-F5344CB8AC3E}">
        <p14:creationId xmlns:p14="http://schemas.microsoft.com/office/powerpoint/2010/main" val="3503026039"/>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282996"/>
            <a:ext cx="4432006" cy="1607289"/>
          </a:xfrm>
        </p:spPr>
        <p:txBody>
          <a:bodyPr>
            <a:noAutofit/>
          </a:bodyPr>
          <a:lstStyle/>
          <a:p>
            <a:r>
              <a:rPr lang="en-US" sz="4400" dirty="0">
                <a:latin typeface="Palatino Linotype" panose="02040502050505030304" pitchFamily="18" charset="0"/>
              </a:rPr>
              <a:t>RSO Payment Request Form</a:t>
            </a:r>
          </a:p>
        </p:txBody>
      </p:sp>
      <p:sp>
        <p:nvSpPr>
          <p:cNvPr id="4" name="Text Placeholder 3"/>
          <p:cNvSpPr>
            <a:spLocks noGrp="1"/>
          </p:cNvSpPr>
          <p:nvPr>
            <p:ph type="body" sz="half" idx="2"/>
          </p:nvPr>
        </p:nvSpPr>
        <p:spPr>
          <a:xfrm>
            <a:off x="1041399" y="3375247"/>
            <a:ext cx="5217161" cy="2619151"/>
          </a:xfrm>
        </p:spPr>
        <p:txBody>
          <a:bodyPr>
            <a:normAutofit fontScale="92500"/>
          </a:bodyPr>
          <a:lstStyle/>
          <a:p>
            <a:pPr marL="285750" indent="-285750" algn="l">
              <a:buFont typeface="Arial" panose="020B0604020202020204" pitchFamily="34" charset="0"/>
              <a:buChar char="•"/>
            </a:pPr>
            <a:r>
              <a:rPr lang="en-US" sz="2400" dirty="0">
                <a:latin typeface="Palatino Linotype" panose="02040502050505030304" pitchFamily="18" charset="0"/>
              </a:rPr>
              <a:t>Form found on Lumberjack Link</a:t>
            </a:r>
          </a:p>
          <a:p>
            <a:pPr marL="285750" indent="-285750" algn="l">
              <a:buFont typeface="Arial" panose="020B0604020202020204" pitchFamily="34" charset="0"/>
              <a:buChar char="•"/>
            </a:pPr>
            <a:r>
              <a:rPr lang="en-US" sz="2400" b="1" dirty="0">
                <a:latin typeface="Palatino Linotype" panose="02040502050505030304" pitchFamily="18" charset="0"/>
              </a:rPr>
              <a:t>Officers must complete training before making purchases!</a:t>
            </a:r>
          </a:p>
          <a:p>
            <a:pPr marL="285750" indent="-285750" algn="l">
              <a:buFont typeface="Arial" panose="020B0604020202020204" pitchFamily="34" charset="0"/>
              <a:buChar char="•"/>
            </a:pPr>
            <a:r>
              <a:rPr lang="en-US" sz="2400" dirty="0">
                <a:latin typeface="Palatino Linotype" panose="02040502050505030304" pitchFamily="18" charset="0"/>
              </a:rPr>
              <a:t>Money spent for org purposes</a:t>
            </a:r>
          </a:p>
          <a:p>
            <a:pPr marL="285750" indent="-285750" algn="l">
              <a:buFont typeface="Arial" panose="020B0604020202020204" pitchFamily="34" charset="0"/>
              <a:buChar char="•"/>
            </a:pPr>
            <a:r>
              <a:rPr lang="en-US" sz="2400" dirty="0">
                <a:latin typeface="Palatino Linotype" panose="02040502050505030304" pitchFamily="18" charset="0"/>
              </a:rPr>
              <a:t>Pay directly from the account without spending your own money!</a:t>
            </a:r>
          </a:p>
        </p:txBody>
      </p:sp>
      <p:cxnSp>
        <p:nvCxnSpPr>
          <p:cNvPr id="8" name="Straight Connector 7"/>
          <p:cNvCxnSpPr/>
          <p:nvPr/>
        </p:nvCxnSpPr>
        <p:spPr>
          <a:xfrm>
            <a:off x="1366284" y="3159642"/>
            <a:ext cx="436112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727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282996"/>
            <a:ext cx="4432006" cy="1607289"/>
          </a:xfrm>
        </p:spPr>
        <p:txBody>
          <a:bodyPr>
            <a:noAutofit/>
          </a:bodyPr>
          <a:lstStyle/>
          <a:p>
            <a:r>
              <a:rPr lang="en-US" sz="4400" dirty="0">
                <a:latin typeface="Palatino Linotype" panose="02040502050505030304" pitchFamily="18" charset="0"/>
              </a:rPr>
              <a:t>RSO Lost</a:t>
            </a:r>
            <a:br>
              <a:rPr lang="en-US" sz="4400" dirty="0">
                <a:latin typeface="Palatino Linotype" panose="02040502050505030304" pitchFamily="18" charset="0"/>
              </a:rPr>
            </a:br>
            <a:r>
              <a:rPr lang="en-US" sz="4400" dirty="0">
                <a:latin typeface="Palatino Linotype" panose="02040502050505030304" pitchFamily="18" charset="0"/>
              </a:rPr>
              <a:t>Receipt Memo</a:t>
            </a:r>
          </a:p>
        </p:txBody>
      </p:sp>
      <p:sp>
        <p:nvSpPr>
          <p:cNvPr id="4" name="Text Placeholder 3"/>
          <p:cNvSpPr>
            <a:spLocks noGrp="1"/>
          </p:cNvSpPr>
          <p:nvPr>
            <p:ph type="body" sz="half" idx="2"/>
          </p:nvPr>
        </p:nvSpPr>
        <p:spPr>
          <a:xfrm>
            <a:off x="747486" y="3378199"/>
            <a:ext cx="5895340" cy="2717358"/>
          </a:xfrm>
        </p:spPr>
        <p:txBody>
          <a:bodyPr>
            <a:normAutofit lnSpcReduction="10000"/>
          </a:bodyPr>
          <a:lstStyle/>
          <a:p>
            <a:pPr marL="285750" indent="-285750" algn="l">
              <a:buFont typeface="Arial" panose="020B0604020202020204" pitchFamily="34" charset="0"/>
              <a:buChar char="•"/>
            </a:pPr>
            <a:r>
              <a:rPr lang="en-US" sz="2400" dirty="0">
                <a:latin typeface="Palatino Linotype" panose="02040502050505030304" pitchFamily="18" charset="0"/>
              </a:rPr>
              <a:t>Needed if receipt/invoice cannot be found or replaced – missing info</a:t>
            </a:r>
          </a:p>
          <a:p>
            <a:pPr marL="285750" indent="-285750" algn="l">
              <a:buFont typeface="Arial" panose="020B0604020202020204" pitchFamily="34" charset="0"/>
              <a:buChar char="•"/>
            </a:pPr>
            <a:r>
              <a:rPr lang="en-US" sz="2400" dirty="0">
                <a:latin typeface="Palatino Linotype" panose="02040502050505030304" pitchFamily="18" charset="0"/>
              </a:rPr>
              <a:t>Provide explanation for missing receipt</a:t>
            </a:r>
          </a:p>
          <a:p>
            <a:pPr marL="285750" indent="-285750" algn="l">
              <a:buFont typeface="Arial" panose="020B0604020202020204" pitchFamily="34" charset="0"/>
              <a:buChar char="•"/>
            </a:pPr>
            <a:r>
              <a:rPr lang="en-US" sz="2400" dirty="0">
                <a:latin typeface="Palatino Linotype" panose="02040502050505030304" pitchFamily="18" charset="0"/>
              </a:rPr>
              <a:t>Signatures from recipient, advisor &amp; President/Treasurer</a:t>
            </a:r>
          </a:p>
          <a:p>
            <a:pPr marL="285750" indent="-285750" algn="l">
              <a:buFont typeface="Arial" panose="020B0604020202020204" pitchFamily="34" charset="0"/>
              <a:buChar char="•"/>
            </a:pPr>
            <a:r>
              <a:rPr lang="en-US" sz="2400" dirty="0">
                <a:latin typeface="Palatino Linotype" panose="02040502050505030304" pitchFamily="18" charset="0"/>
              </a:rPr>
              <a:t>Submit with Payment Request Form</a:t>
            </a:r>
          </a:p>
          <a:p>
            <a:pPr marL="285750" indent="-285750" algn="l">
              <a:buFont typeface="Arial" panose="020B0604020202020204" pitchFamily="34" charset="0"/>
              <a:buChar char="•"/>
            </a:pPr>
            <a:endParaRPr lang="en-US" dirty="0">
              <a:latin typeface="Palatino Linotype" panose="02040502050505030304" pitchFamily="18" charset="0"/>
            </a:endParaRPr>
          </a:p>
        </p:txBody>
      </p:sp>
      <p:cxnSp>
        <p:nvCxnSpPr>
          <p:cNvPr id="8" name="Straight Connector 7"/>
          <p:cNvCxnSpPr/>
          <p:nvPr/>
        </p:nvCxnSpPr>
        <p:spPr>
          <a:xfrm>
            <a:off x="1366284" y="3159642"/>
            <a:ext cx="436112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Placeholder 6"/>
          <p:cNvPicPr>
            <a:picLocks noGrp="1" noChangeAspect="1"/>
          </p:cNvPicPr>
          <p:nvPr>
            <p:ph type="pic" idx="4294967295"/>
          </p:nvPr>
        </p:nvPicPr>
        <p:blipFill rotWithShape="1">
          <a:blip r:embed="rId3">
            <a:extLst>
              <a:ext uri="{28A0092B-C50C-407E-A947-70E740481C1C}">
                <a14:useLocalDpi xmlns:a14="http://schemas.microsoft.com/office/drawing/2010/main" val="0"/>
              </a:ext>
            </a:extLst>
          </a:blip>
          <a:srcRect l="2398" t="2671" r="2622" b="2671"/>
          <a:stretch/>
        </p:blipFill>
        <p:spPr>
          <a:xfrm>
            <a:off x="6758940" y="185644"/>
            <a:ext cx="5029200" cy="6486711"/>
          </a:xfrm>
          <a:ln w="38100">
            <a:solidFill>
              <a:schemeClr val="accent1"/>
            </a:solidFill>
          </a:ln>
          <a:effectLst>
            <a:outerShdw blurRad="203200" dist="177800" dir="2700000" algn="tl" rotWithShape="0">
              <a:prstClr val="black">
                <a:alpha val="40000"/>
              </a:prstClr>
            </a:outerShdw>
          </a:effectLst>
        </p:spPr>
      </p:pic>
    </p:spTree>
    <p:extLst>
      <p:ext uri="{BB962C8B-B14F-4D97-AF65-F5344CB8AC3E}">
        <p14:creationId xmlns:p14="http://schemas.microsoft.com/office/powerpoint/2010/main" val="13606938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450" y="1755897"/>
            <a:ext cx="1713345" cy="1200329"/>
          </a:xfrm>
          <a:prstGeom prst="rect">
            <a:avLst/>
          </a:prstGeom>
          <a:noFill/>
          <a:ln w="28575">
            <a:solidFill>
              <a:schemeClr val="accent1"/>
            </a:solidFill>
          </a:ln>
        </p:spPr>
        <p:txBody>
          <a:bodyPr wrap="square" rtlCol="0">
            <a:spAutoFit/>
          </a:bodyPr>
          <a:lstStyle/>
          <a:p>
            <a:pPr algn="ctr"/>
            <a:r>
              <a:rPr lang="en-US" sz="2400" dirty="0">
                <a:latin typeface="Palatino Linotype" panose="02040502050505030304" pitchFamily="18" charset="0"/>
              </a:rPr>
              <a:t>1. Get Receipts</a:t>
            </a:r>
            <a:br>
              <a:rPr lang="en-US" sz="2400" dirty="0">
                <a:latin typeface="Palatino Linotype" panose="02040502050505030304" pitchFamily="18" charset="0"/>
              </a:rPr>
            </a:br>
            <a:r>
              <a:rPr lang="en-US" sz="2400" dirty="0">
                <a:latin typeface="Palatino Linotype" panose="02040502050505030304" pitchFamily="18" charset="0"/>
              </a:rPr>
              <a:t>or Invoice</a:t>
            </a:r>
          </a:p>
        </p:txBody>
      </p:sp>
      <p:sp>
        <p:nvSpPr>
          <p:cNvPr id="5" name="TextBox 4"/>
          <p:cNvSpPr txBox="1"/>
          <p:nvPr/>
        </p:nvSpPr>
        <p:spPr>
          <a:xfrm>
            <a:off x="2726691" y="1755897"/>
            <a:ext cx="2115127" cy="1200329"/>
          </a:xfrm>
          <a:prstGeom prst="rect">
            <a:avLst/>
          </a:prstGeom>
          <a:noFill/>
          <a:ln w="28575">
            <a:solidFill>
              <a:schemeClr val="accent1"/>
            </a:solidFill>
          </a:ln>
        </p:spPr>
        <p:txBody>
          <a:bodyPr wrap="square" rtlCol="0">
            <a:spAutoFit/>
          </a:bodyPr>
          <a:lstStyle/>
          <a:p>
            <a:pPr algn="ctr"/>
            <a:r>
              <a:rPr lang="en-US" sz="2400" dirty="0">
                <a:latin typeface="Palatino Linotype" panose="02040502050505030304" pitchFamily="18" charset="0"/>
              </a:rPr>
              <a:t>2. Fill out Payment Request Form</a:t>
            </a:r>
          </a:p>
        </p:txBody>
      </p:sp>
      <p:sp>
        <p:nvSpPr>
          <p:cNvPr id="6" name="TextBox 5"/>
          <p:cNvSpPr txBox="1"/>
          <p:nvPr/>
        </p:nvSpPr>
        <p:spPr>
          <a:xfrm>
            <a:off x="5158167" y="1748970"/>
            <a:ext cx="3063609" cy="1200329"/>
          </a:xfrm>
          <a:prstGeom prst="rect">
            <a:avLst/>
          </a:prstGeom>
          <a:noFill/>
          <a:ln w="28575">
            <a:solidFill>
              <a:schemeClr val="accent1"/>
            </a:solidFill>
          </a:ln>
        </p:spPr>
        <p:txBody>
          <a:bodyPr wrap="square" rtlCol="0">
            <a:spAutoFit/>
          </a:bodyPr>
          <a:lstStyle/>
          <a:p>
            <a:pPr algn="ctr"/>
            <a:r>
              <a:rPr lang="en-US" sz="2400" dirty="0">
                <a:latin typeface="Palatino Linotype" panose="02040502050505030304" pitchFamily="18" charset="0"/>
              </a:rPr>
              <a:t>3. Obtain Signatures from Pres/Tres &amp; Advisor</a:t>
            </a:r>
          </a:p>
        </p:txBody>
      </p:sp>
      <p:sp>
        <p:nvSpPr>
          <p:cNvPr id="7" name="TextBox 6"/>
          <p:cNvSpPr txBox="1"/>
          <p:nvPr/>
        </p:nvSpPr>
        <p:spPr>
          <a:xfrm>
            <a:off x="8463799" y="1757850"/>
            <a:ext cx="2975207" cy="1200329"/>
          </a:xfrm>
          <a:prstGeom prst="rect">
            <a:avLst/>
          </a:prstGeom>
          <a:noFill/>
          <a:ln w="28575">
            <a:solidFill>
              <a:schemeClr val="accent1"/>
            </a:solidFill>
          </a:ln>
        </p:spPr>
        <p:txBody>
          <a:bodyPr wrap="square" rtlCol="0">
            <a:spAutoFit/>
          </a:bodyPr>
          <a:lstStyle/>
          <a:p>
            <a:pPr algn="ctr"/>
            <a:r>
              <a:rPr lang="en-US" sz="2400" dirty="0">
                <a:latin typeface="Palatino Linotype" panose="02040502050505030304" pitchFamily="18" charset="0"/>
              </a:rPr>
              <a:t>4. Attach necessary backup to Payment Request Form</a:t>
            </a:r>
          </a:p>
        </p:txBody>
      </p:sp>
      <p:sp>
        <p:nvSpPr>
          <p:cNvPr id="8" name="TextBox 7"/>
          <p:cNvSpPr txBox="1"/>
          <p:nvPr/>
        </p:nvSpPr>
        <p:spPr>
          <a:xfrm>
            <a:off x="4451402" y="3466150"/>
            <a:ext cx="3361543" cy="1200329"/>
          </a:xfrm>
          <a:prstGeom prst="rect">
            <a:avLst/>
          </a:prstGeom>
          <a:noFill/>
          <a:ln w="28575">
            <a:solidFill>
              <a:schemeClr val="accent1"/>
            </a:solidFill>
          </a:ln>
        </p:spPr>
        <p:txBody>
          <a:bodyPr wrap="square" rtlCol="0">
            <a:spAutoFit/>
          </a:bodyPr>
          <a:lstStyle/>
          <a:p>
            <a:pPr algn="ctr"/>
            <a:r>
              <a:rPr lang="en-US" sz="2400" dirty="0">
                <a:latin typeface="Palatino Linotype" panose="02040502050505030304" pitchFamily="18" charset="0"/>
              </a:rPr>
              <a:t>5. Submit to Club Financial Coordinator for approval</a:t>
            </a:r>
          </a:p>
        </p:txBody>
      </p:sp>
      <p:sp>
        <p:nvSpPr>
          <p:cNvPr id="10" name="TextBox 9"/>
          <p:cNvSpPr txBox="1"/>
          <p:nvPr/>
        </p:nvSpPr>
        <p:spPr>
          <a:xfrm>
            <a:off x="850086" y="5239086"/>
            <a:ext cx="3494314" cy="830997"/>
          </a:xfrm>
          <a:prstGeom prst="rect">
            <a:avLst/>
          </a:prstGeom>
          <a:noFill/>
          <a:ln w="28575">
            <a:solidFill>
              <a:schemeClr val="accent5"/>
            </a:solidFill>
          </a:ln>
        </p:spPr>
        <p:txBody>
          <a:bodyPr wrap="square" rtlCol="0">
            <a:spAutoFit/>
          </a:bodyPr>
          <a:lstStyle/>
          <a:p>
            <a:pPr algn="ctr"/>
            <a:r>
              <a:rPr lang="en-US" sz="2400" dirty="0">
                <a:latin typeface="Palatino Linotype" panose="02040502050505030304" pitchFamily="18" charset="0"/>
              </a:rPr>
              <a:t>Reimbursement Check Sent in the Mail</a:t>
            </a:r>
          </a:p>
        </p:txBody>
      </p:sp>
      <p:sp>
        <p:nvSpPr>
          <p:cNvPr id="11" name="TextBox 10"/>
          <p:cNvSpPr txBox="1"/>
          <p:nvPr/>
        </p:nvSpPr>
        <p:spPr>
          <a:xfrm>
            <a:off x="8334798" y="5239086"/>
            <a:ext cx="2560449" cy="830997"/>
          </a:xfrm>
          <a:prstGeom prst="rect">
            <a:avLst/>
          </a:prstGeom>
          <a:noFill/>
          <a:ln w="28575">
            <a:solidFill>
              <a:schemeClr val="accent5"/>
            </a:solidFill>
          </a:ln>
        </p:spPr>
        <p:txBody>
          <a:bodyPr wrap="square" rtlCol="0">
            <a:spAutoFit/>
          </a:bodyPr>
          <a:lstStyle/>
          <a:p>
            <a:pPr algn="ctr"/>
            <a:r>
              <a:rPr lang="en-US" sz="2400" dirty="0">
                <a:latin typeface="Palatino Linotype" panose="02040502050505030304" pitchFamily="18" charset="0"/>
              </a:rPr>
              <a:t>Check Sent in the Mail to Vendor</a:t>
            </a:r>
          </a:p>
        </p:txBody>
      </p:sp>
      <p:sp>
        <p:nvSpPr>
          <p:cNvPr id="16" name="TextBox 15"/>
          <p:cNvSpPr txBox="1"/>
          <p:nvPr/>
        </p:nvSpPr>
        <p:spPr>
          <a:xfrm>
            <a:off x="8609281" y="3663630"/>
            <a:ext cx="2029528" cy="1200329"/>
          </a:xfrm>
          <a:prstGeom prst="rect">
            <a:avLst/>
          </a:prstGeom>
          <a:noFill/>
          <a:ln w="28575">
            <a:solidFill>
              <a:schemeClr val="accent4"/>
            </a:solidFill>
          </a:ln>
        </p:spPr>
        <p:txBody>
          <a:bodyPr wrap="square" rtlCol="0">
            <a:spAutoFit/>
          </a:bodyPr>
          <a:lstStyle/>
          <a:p>
            <a:pPr algn="ctr"/>
            <a:r>
              <a:rPr lang="en-US" sz="2400" dirty="0">
                <a:latin typeface="Palatino Linotype" panose="02040502050505030304" pitchFamily="18" charset="0"/>
              </a:rPr>
              <a:t>Needs Additional Paperwork!</a:t>
            </a:r>
          </a:p>
        </p:txBody>
      </p:sp>
      <p:cxnSp>
        <p:nvCxnSpPr>
          <p:cNvPr id="30" name="Elbow Connector 29"/>
          <p:cNvCxnSpPr>
            <a:stCxn id="7" idx="2"/>
            <a:endCxn id="8" idx="0"/>
          </p:cNvCxnSpPr>
          <p:nvPr/>
        </p:nvCxnSpPr>
        <p:spPr>
          <a:xfrm rot="5400000">
            <a:off x="7787804" y="1302550"/>
            <a:ext cx="507971" cy="3819229"/>
          </a:xfrm>
          <a:prstGeom prst="bentConnector3">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4" idx="3"/>
            <a:endCxn id="5" idx="1"/>
          </p:cNvCxnSpPr>
          <p:nvPr/>
        </p:nvCxnSpPr>
        <p:spPr>
          <a:xfrm>
            <a:off x="2467795" y="2356062"/>
            <a:ext cx="258896"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5" idx="3"/>
            <a:endCxn id="6" idx="1"/>
          </p:cNvCxnSpPr>
          <p:nvPr/>
        </p:nvCxnSpPr>
        <p:spPr>
          <a:xfrm flipV="1">
            <a:off x="4841818" y="2349135"/>
            <a:ext cx="316349" cy="6927"/>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6" idx="3"/>
            <a:endCxn id="7" idx="1"/>
          </p:cNvCxnSpPr>
          <p:nvPr/>
        </p:nvCxnSpPr>
        <p:spPr>
          <a:xfrm>
            <a:off x="8221776" y="2349135"/>
            <a:ext cx="242023" cy="888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8" idx="2"/>
            <a:endCxn id="10" idx="0"/>
          </p:cNvCxnSpPr>
          <p:nvPr/>
        </p:nvCxnSpPr>
        <p:spPr>
          <a:xfrm flipH="1">
            <a:off x="2597243" y="4666479"/>
            <a:ext cx="3534931" cy="572607"/>
          </a:xfrm>
          <a:prstGeom prst="straightConnector1">
            <a:avLst/>
          </a:prstGeom>
          <a:ln w="381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8" idx="2"/>
            <a:endCxn id="11" idx="0"/>
          </p:cNvCxnSpPr>
          <p:nvPr/>
        </p:nvCxnSpPr>
        <p:spPr>
          <a:xfrm>
            <a:off x="6132174" y="4666479"/>
            <a:ext cx="3482849" cy="572607"/>
          </a:xfrm>
          <a:prstGeom prst="straightConnector1">
            <a:avLst/>
          </a:prstGeom>
          <a:ln w="381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6" idx="2"/>
            <a:endCxn id="11" idx="0"/>
          </p:cNvCxnSpPr>
          <p:nvPr/>
        </p:nvCxnSpPr>
        <p:spPr>
          <a:xfrm flipH="1">
            <a:off x="9615023" y="4863959"/>
            <a:ext cx="9022" cy="375127"/>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4" name="Title 6"/>
          <p:cNvSpPr txBox="1">
            <a:spLocks/>
          </p:cNvSpPr>
          <p:nvPr/>
        </p:nvSpPr>
        <p:spPr>
          <a:xfrm>
            <a:off x="1139900" y="774089"/>
            <a:ext cx="9984548" cy="793469"/>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Palatino Linotype" panose="02040502050505030304" pitchFamily="18" charset="0"/>
              </a:rPr>
              <a:t>Steps to use the Payment Request Form</a:t>
            </a:r>
          </a:p>
        </p:txBody>
      </p:sp>
      <p:sp>
        <p:nvSpPr>
          <p:cNvPr id="31" name="TextBox 30"/>
          <p:cNvSpPr txBox="1"/>
          <p:nvPr/>
        </p:nvSpPr>
        <p:spPr>
          <a:xfrm>
            <a:off x="5059081" y="5224157"/>
            <a:ext cx="2146183" cy="830997"/>
          </a:xfrm>
          <a:prstGeom prst="rect">
            <a:avLst/>
          </a:prstGeom>
          <a:noFill/>
          <a:ln w="28575">
            <a:solidFill>
              <a:schemeClr val="accent5"/>
            </a:solidFill>
          </a:ln>
        </p:spPr>
        <p:txBody>
          <a:bodyPr wrap="square" rtlCol="0">
            <a:spAutoFit/>
          </a:bodyPr>
          <a:lstStyle/>
          <a:p>
            <a:pPr algn="ctr"/>
            <a:r>
              <a:rPr lang="en-US" sz="2400" dirty="0">
                <a:latin typeface="Palatino Linotype" panose="02040502050505030304" pitchFamily="18" charset="0"/>
              </a:rPr>
              <a:t>Pay online</a:t>
            </a:r>
            <a:br>
              <a:rPr lang="en-US" sz="2400" dirty="0">
                <a:latin typeface="Palatino Linotype" panose="02040502050505030304" pitchFamily="18" charset="0"/>
              </a:rPr>
            </a:br>
            <a:r>
              <a:rPr lang="en-US" sz="2400" dirty="0">
                <a:latin typeface="Palatino Linotype" panose="02040502050505030304" pitchFamily="18" charset="0"/>
              </a:rPr>
              <a:t>with ProCard</a:t>
            </a:r>
          </a:p>
        </p:txBody>
      </p:sp>
      <p:cxnSp>
        <p:nvCxnSpPr>
          <p:cNvPr id="45" name="Straight Arrow Connector 44"/>
          <p:cNvCxnSpPr>
            <a:stCxn id="8" idx="2"/>
            <a:endCxn id="31" idx="0"/>
          </p:cNvCxnSpPr>
          <p:nvPr/>
        </p:nvCxnSpPr>
        <p:spPr>
          <a:xfrm flipH="1">
            <a:off x="6132173" y="4666479"/>
            <a:ext cx="1" cy="557678"/>
          </a:xfrm>
          <a:prstGeom prst="straightConnector1">
            <a:avLst/>
          </a:prstGeom>
          <a:ln w="381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11371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300"/>
                                        <p:tgtEl>
                                          <p:spTgt spid="32"/>
                                        </p:tgtEl>
                                      </p:cBhvr>
                                    </p:animEffect>
                                  </p:childTnLst>
                                </p:cTn>
                              </p:par>
                            </p:childTnLst>
                          </p:cTn>
                        </p:par>
                        <p:par>
                          <p:cTn id="13" fill="hold">
                            <p:stCondLst>
                              <p:cond delay="3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3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300"/>
                                        <p:tgtEl>
                                          <p:spTgt spid="34"/>
                                        </p:tgtEl>
                                      </p:cBhvr>
                                    </p:animEffect>
                                  </p:childTnLst>
                                </p:cTn>
                              </p:par>
                            </p:childTnLst>
                          </p:cTn>
                        </p:par>
                        <p:par>
                          <p:cTn id="22" fill="hold">
                            <p:stCondLst>
                              <p:cond delay="3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3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300"/>
                                        <p:tgtEl>
                                          <p:spTgt spid="36"/>
                                        </p:tgtEl>
                                      </p:cBhvr>
                                    </p:animEffect>
                                  </p:childTnLst>
                                </p:cTn>
                              </p:par>
                            </p:childTnLst>
                          </p:cTn>
                        </p:par>
                        <p:par>
                          <p:cTn id="31" fill="hold">
                            <p:stCondLst>
                              <p:cond delay="3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3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300"/>
                                        <p:tgtEl>
                                          <p:spTgt spid="30"/>
                                        </p:tgtEl>
                                      </p:cBhvr>
                                    </p:animEffect>
                                  </p:childTnLst>
                                </p:cTn>
                              </p:par>
                            </p:childTnLst>
                          </p:cTn>
                        </p:par>
                        <p:par>
                          <p:cTn id="40" fill="hold">
                            <p:stCondLst>
                              <p:cond delay="3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3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300"/>
                                        <p:tgtEl>
                                          <p:spTgt spid="40"/>
                                        </p:tgtEl>
                                      </p:cBhvr>
                                    </p:animEffect>
                                  </p:childTnLst>
                                </p:cTn>
                              </p:par>
                            </p:childTnLst>
                          </p:cTn>
                        </p:par>
                        <p:par>
                          <p:cTn id="49" fill="hold">
                            <p:stCondLst>
                              <p:cond delay="300"/>
                            </p:stCondLst>
                            <p:childTnLst>
                              <p:par>
                                <p:cTn id="50" presetID="10"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3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300"/>
                                        <p:tgtEl>
                                          <p:spTgt spid="45"/>
                                        </p:tgtEl>
                                      </p:cBhvr>
                                    </p:animEffect>
                                  </p:childTnLst>
                                </p:cTn>
                              </p:par>
                            </p:childTnLst>
                          </p:cTn>
                        </p:par>
                        <p:par>
                          <p:cTn id="58" fill="hold">
                            <p:stCondLst>
                              <p:cond delay="300"/>
                            </p:stCondLst>
                            <p:childTnLst>
                              <p:par>
                                <p:cTn id="59" presetID="10" presetClass="entr" presetSubtype="0"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3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300"/>
                                        <p:tgtEl>
                                          <p:spTgt spid="42"/>
                                        </p:tgtEl>
                                      </p:cBhvr>
                                    </p:animEffect>
                                  </p:childTnLst>
                                </p:cTn>
                              </p:par>
                            </p:childTnLst>
                          </p:cTn>
                        </p:par>
                        <p:par>
                          <p:cTn id="67" fill="hold">
                            <p:stCondLst>
                              <p:cond delay="300"/>
                            </p:stCondLst>
                            <p:childTnLst>
                              <p:par>
                                <p:cTn id="68" presetID="10" presetClass="entr" presetSubtype="0"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3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300"/>
                                        <p:tgtEl>
                                          <p:spTgt spid="4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16"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37" name="Rectangle 28">
            <a:extLst>
              <a:ext uri="{FF2B5EF4-FFF2-40B4-BE49-F238E27FC236}">
                <a16:creationId xmlns:a16="http://schemas.microsoft.com/office/drawing/2014/main" id="{95F11533-723E-420D-A991-D376E739358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0">
            <a:extLst>
              <a:ext uri="{FF2B5EF4-FFF2-40B4-BE49-F238E27FC236}">
                <a16:creationId xmlns:a16="http://schemas.microsoft.com/office/drawing/2014/main" id="{C60393DE-86F5-4639-9D54-85E166A8434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32" name="Picture 31">
              <a:extLst>
                <a:ext uri="{FF2B5EF4-FFF2-40B4-BE49-F238E27FC236}">
                  <a16:creationId xmlns:a16="http://schemas.microsoft.com/office/drawing/2014/main" id="{6781C5A9-B7CC-4944-80B9-8D48C77D333F}"/>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a:extLst>
                <a:ext uri="{FF2B5EF4-FFF2-40B4-BE49-F238E27FC236}">
                  <a16:creationId xmlns:a16="http://schemas.microsoft.com/office/drawing/2014/main" id="{179E96B4-A8EA-47EF-B2BB-92FF796E9E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A4EF7629-2B5A-4DD5-81B4-4878E9371517}"/>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35" name="Picture 34">
              <a:extLst>
                <a:ext uri="{FF2B5EF4-FFF2-40B4-BE49-F238E27FC236}">
                  <a16:creationId xmlns:a16="http://schemas.microsoft.com/office/drawing/2014/main" id="{58963C9E-C5BF-4148-A145-6931A8AB1165}"/>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1">
            <a:extLst>
              <a:ext uri="{FF2B5EF4-FFF2-40B4-BE49-F238E27FC236}">
                <a16:creationId xmlns:a16="http://schemas.microsoft.com/office/drawing/2014/main" id="{07709D3B-25B0-4729-81FE-38B0F97619D6}"/>
              </a:ext>
            </a:extLst>
          </p:cNvPr>
          <p:cNvSpPr>
            <a:spLocks noGrp="1"/>
          </p:cNvSpPr>
          <p:nvPr>
            <p:ph type="title"/>
          </p:nvPr>
        </p:nvSpPr>
        <p:spPr>
          <a:xfrm>
            <a:off x="1295402" y="982132"/>
            <a:ext cx="9601196" cy="1303867"/>
          </a:xfrm>
        </p:spPr>
        <p:txBody>
          <a:bodyPr>
            <a:normAutofit/>
          </a:bodyPr>
          <a:lstStyle/>
          <a:p>
            <a:r>
              <a:rPr lang="en-US">
                <a:solidFill>
                  <a:srgbClr val="262626"/>
                </a:solidFill>
              </a:rPr>
              <a:t>Review</a:t>
            </a:r>
          </a:p>
        </p:txBody>
      </p:sp>
      <p:graphicFrame>
        <p:nvGraphicFramePr>
          <p:cNvPr id="14" name="Content Placeholder 2">
            <a:extLst>
              <a:ext uri="{FF2B5EF4-FFF2-40B4-BE49-F238E27FC236}">
                <a16:creationId xmlns:a16="http://schemas.microsoft.com/office/drawing/2014/main" id="{A79C922A-263F-42D1-B144-CF9215A86F4D}"/>
              </a:ext>
            </a:extLst>
          </p:cNvPr>
          <p:cNvGraphicFramePr>
            <a:graphicFrameLocks noGrp="1"/>
          </p:cNvGraphicFramePr>
          <p:nvPr>
            <p:ph idx="1"/>
            <p:extLst>
              <p:ext uri="{D42A27DB-BD31-4B8C-83A1-F6EECF244321}">
                <p14:modId xmlns:p14="http://schemas.microsoft.com/office/powerpoint/2010/main" val="2145262775"/>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058316019"/>
      </p:ext>
    </p:extLst>
  </p:cSld>
  <p:clrMapOvr>
    <a:masterClrMapping/>
  </p:clrMapOvr>
  <mc:AlternateContent xmlns:mc="http://schemas.openxmlformats.org/markup-compatibility/2006" xmlns:p14="http://schemas.microsoft.com/office/powerpoint/2010/main">
    <mc:Choice Requires="p14">
      <p:transition spd="slow" p14:dur="2000">
        <p14:glitter dir="u"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graphicEl>
                                              <a:dgm id="{EACDC986-8197-4099-95A9-2548C7C35F50}"/>
                                            </p:graphicEl>
                                          </p:spTgt>
                                        </p:tgtEl>
                                        <p:attrNameLst>
                                          <p:attrName>style.visibility</p:attrName>
                                        </p:attrNameLst>
                                      </p:cBhvr>
                                      <p:to>
                                        <p:strVal val="visible"/>
                                      </p:to>
                                    </p:set>
                                    <p:animEffect transition="in" filter="fade">
                                      <p:cBhvr>
                                        <p:cTn id="7" dur="1000"/>
                                        <p:tgtEl>
                                          <p:spTgt spid="14">
                                            <p:graphicEl>
                                              <a:dgm id="{EACDC986-8197-4099-95A9-2548C7C35F50}"/>
                                            </p:graphicEl>
                                          </p:spTgt>
                                        </p:tgtEl>
                                      </p:cBhvr>
                                    </p:animEffect>
                                    <p:anim calcmode="lin" valueType="num">
                                      <p:cBhvr>
                                        <p:cTn id="8" dur="1000" fill="hold"/>
                                        <p:tgtEl>
                                          <p:spTgt spid="14">
                                            <p:graphicEl>
                                              <a:dgm id="{EACDC986-8197-4099-95A9-2548C7C35F50}"/>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dgm id="{EACDC986-8197-4099-95A9-2548C7C35F50}"/>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graphicEl>
                                              <a:dgm id="{C9B2271A-1F21-493E-A912-183753B93A8A}"/>
                                            </p:graphicEl>
                                          </p:spTgt>
                                        </p:tgtEl>
                                        <p:attrNameLst>
                                          <p:attrName>style.visibility</p:attrName>
                                        </p:attrNameLst>
                                      </p:cBhvr>
                                      <p:to>
                                        <p:strVal val="visible"/>
                                      </p:to>
                                    </p:set>
                                    <p:animEffect transition="in" filter="fade">
                                      <p:cBhvr>
                                        <p:cTn id="12" dur="1000"/>
                                        <p:tgtEl>
                                          <p:spTgt spid="14">
                                            <p:graphicEl>
                                              <a:dgm id="{C9B2271A-1F21-493E-A912-183753B93A8A}"/>
                                            </p:graphicEl>
                                          </p:spTgt>
                                        </p:tgtEl>
                                      </p:cBhvr>
                                    </p:animEffect>
                                    <p:anim calcmode="lin" valueType="num">
                                      <p:cBhvr>
                                        <p:cTn id="13" dur="1000" fill="hold"/>
                                        <p:tgtEl>
                                          <p:spTgt spid="14">
                                            <p:graphicEl>
                                              <a:dgm id="{C9B2271A-1F21-493E-A912-183753B93A8A}"/>
                                            </p:graphicEl>
                                          </p:spTgt>
                                        </p:tgtEl>
                                        <p:attrNameLst>
                                          <p:attrName>ppt_x</p:attrName>
                                        </p:attrNameLst>
                                      </p:cBhvr>
                                      <p:tavLst>
                                        <p:tav tm="0">
                                          <p:val>
                                            <p:strVal val="#ppt_x"/>
                                          </p:val>
                                        </p:tav>
                                        <p:tav tm="100000">
                                          <p:val>
                                            <p:strVal val="#ppt_x"/>
                                          </p:val>
                                        </p:tav>
                                      </p:tavLst>
                                    </p:anim>
                                    <p:anim calcmode="lin" valueType="num">
                                      <p:cBhvr>
                                        <p:cTn id="14" dur="1000" fill="hold"/>
                                        <p:tgtEl>
                                          <p:spTgt spid="14">
                                            <p:graphicEl>
                                              <a:dgm id="{C9B2271A-1F21-493E-A912-183753B93A8A}"/>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graphicEl>
                                              <a:dgm id="{FADC85D8-8E3E-42CD-8F0E-143D913C6D2B}"/>
                                            </p:graphicEl>
                                          </p:spTgt>
                                        </p:tgtEl>
                                        <p:attrNameLst>
                                          <p:attrName>style.visibility</p:attrName>
                                        </p:attrNameLst>
                                      </p:cBhvr>
                                      <p:to>
                                        <p:strVal val="visible"/>
                                      </p:to>
                                    </p:set>
                                    <p:animEffect transition="in" filter="fade">
                                      <p:cBhvr>
                                        <p:cTn id="17" dur="1000"/>
                                        <p:tgtEl>
                                          <p:spTgt spid="14">
                                            <p:graphicEl>
                                              <a:dgm id="{FADC85D8-8E3E-42CD-8F0E-143D913C6D2B}"/>
                                            </p:graphicEl>
                                          </p:spTgt>
                                        </p:tgtEl>
                                      </p:cBhvr>
                                    </p:animEffect>
                                    <p:anim calcmode="lin" valueType="num">
                                      <p:cBhvr>
                                        <p:cTn id="18" dur="1000" fill="hold"/>
                                        <p:tgtEl>
                                          <p:spTgt spid="14">
                                            <p:graphicEl>
                                              <a:dgm id="{FADC85D8-8E3E-42CD-8F0E-143D913C6D2B}"/>
                                            </p:graphicEl>
                                          </p:spTgt>
                                        </p:tgtEl>
                                        <p:attrNameLst>
                                          <p:attrName>ppt_x</p:attrName>
                                        </p:attrNameLst>
                                      </p:cBhvr>
                                      <p:tavLst>
                                        <p:tav tm="0">
                                          <p:val>
                                            <p:strVal val="#ppt_x"/>
                                          </p:val>
                                        </p:tav>
                                        <p:tav tm="100000">
                                          <p:val>
                                            <p:strVal val="#ppt_x"/>
                                          </p:val>
                                        </p:tav>
                                      </p:tavLst>
                                    </p:anim>
                                    <p:anim calcmode="lin" valueType="num">
                                      <p:cBhvr>
                                        <p:cTn id="19" dur="1000" fill="hold"/>
                                        <p:tgtEl>
                                          <p:spTgt spid="14">
                                            <p:graphicEl>
                                              <a:dgm id="{FADC85D8-8E3E-42CD-8F0E-143D913C6D2B}"/>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graphicEl>
                                              <a:dgm id="{F36DE88E-918D-41EA-88C3-6CC2B238242C}"/>
                                            </p:graphicEl>
                                          </p:spTgt>
                                        </p:tgtEl>
                                        <p:attrNameLst>
                                          <p:attrName>style.visibility</p:attrName>
                                        </p:attrNameLst>
                                      </p:cBhvr>
                                      <p:to>
                                        <p:strVal val="visible"/>
                                      </p:to>
                                    </p:set>
                                    <p:animEffect transition="in" filter="fade">
                                      <p:cBhvr>
                                        <p:cTn id="24" dur="1000"/>
                                        <p:tgtEl>
                                          <p:spTgt spid="14">
                                            <p:graphicEl>
                                              <a:dgm id="{F36DE88E-918D-41EA-88C3-6CC2B238242C}"/>
                                            </p:graphicEl>
                                          </p:spTgt>
                                        </p:tgtEl>
                                      </p:cBhvr>
                                    </p:animEffect>
                                    <p:anim calcmode="lin" valueType="num">
                                      <p:cBhvr>
                                        <p:cTn id="25" dur="1000" fill="hold"/>
                                        <p:tgtEl>
                                          <p:spTgt spid="14">
                                            <p:graphicEl>
                                              <a:dgm id="{F36DE88E-918D-41EA-88C3-6CC2B238242C}"/>
                                            </p:graphicEl>
                                          </p:spTgt>
                                        </p:tgtEl>
                                        <p:attrNameLst>
                                          <p:attrName>ppt_x</p:attrName>
                                        </p:attrNameLst>
                                      </p:cBhvr>
                                      <p:tavLst>
                                        <p:tav tm="0">
                                          <p:val>
                                            <p:strVal val="#ppt_x"/>
                                          </p:val>
                                        </p:tav>
                                        <p:tav tm="100000">
                                          <p:val>
                                            <p:strVal val="#ppt_x"/>
                                          </p:val>
                                        </p:tav>
                                      </p:tavLst>
                                    </p:anim>
                                    <p:anim calcmode="lin" valueType="num">
                                      <p:cBhvr>
                                        <p:cTn id="26" dur="1000" fill="hold"/>
                                        <p:tgtEl>
                                          <p:spTgt spid="14">
                                            <p:graphicEl>
                                              <a:dgm id="{F36DE88E-918D-41EA-88C3-6CC2B238242C}"/>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graphicEl>
                                              <a:dgm id="{06DC521A-A36D-4D47-BB80-8558C703F6D8}"/>
                                            </p:graphicEl>
                                          </p:spTgt>
                                        </p:tgtEl>
                                        <p:attrNameLst>
                                          <p:attrName>style.visibility</p:attrName>
                                        </p:attrNameLst>
                                      </p:cBhvr>
                                      <p:to>
                                        <p:strVal val="visible"/>
                                      </p:to>
                                    </p:set>
                                    <p:animEffect transition="in" filter="fade">
                                      <p:cBhvr>
                                        <p:cTn id="29" dur="1000"/>
                                        <p:tgtEl>
                                          <p:spTgt spid="14">
                                            <p:graphicEl>
                                              <a:dgm id="{06DC521A-A36D-4D47-BB80-8558C703F6D8}"/>
                                            </p:graphicEl>
                                          </p:spTgt>
                                        </p:tgtEl>
                                      </p:cBhvr>
                                    </p:animEffect>
                                    <p:anim calcmode="lin" valueType="num">
                                      <p:cBhvr>
                                        <p:cTn id="30" dur="1000" fill="hold"/>
                                        <p:tgtEl>
                                          <p:spTgt spid="14">
                                            <p:graphicEl>
                                              <a:dgm id="{06DC521A-A36D-4D47-BB80-8558C703F6D8}"/>
                                            </p:graphicEl>
                                          </p:spTgt>
                                        </p:tgtEl>
                                        <p:attrNameLst>
                                          <p:attrName>ppt_x</p:attrName>
                                        </p:attrNameLst>
                                      </p:cBhvr>
                                      <p:tavLst>
                                        <p:tav tm="0">
                                          <p:val>
                                            <p:strVal val="#ppt_x"/>
                                          </p:val>
                                        </p:tav>
                                        <p:tav tm="100000">
                                          <p:val>
                                            <p:strVal val="#ppt_x"/>
                                          </p:val>
                                        </p:tav>
                                      </p:tavLst>
                                    </p:anim>
                                    <p:anim calcmode="lin" valueType="num">
                                      <p:cBhvr>
                                        <p:cTn id="31" dur="1000" fill="hold"/>
                                        <p:tgtEl>
                                          <p:spTgt spid="14">
                                            <p:graphicEl>
                                              <a:dgm id="{06DC521A-A36D-4D47-BB80-8558C703F6D8}"/>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graphicEl>
                                              <a:dgm id="{E6934238-D152-4F45-85CF-EE83CD210723}"/>
                                            </p:graphicEl>
                                          </p:spTgt>
                                        </p:tgtEl>
                                        <p:attrNameLst>
                                          <p:attrName>style.visibility</p:attrName>
                                        </p:attrNameLst>
                                      </p:cBhvr>
                                      <p:to>
                                        <p:strVal val="visible"/>
                                      </p:to>
                                    </p:set>
                                    <p:animEffect transition="in" filter="fade">
                                      <p:cBhvr>
                                        <p:cTn id="34" dur="1000"/>
                                        <p:tgtEl>
                                          <p:spTgt spid="14">
                                            <p:graphicEl>
                                              <a:dgm id="{E6934238-D152-4F45-85CF-EE83CD210723}"/>
                                            </p:graphicEl>
                                          </p:spTgt>
                                        </p:tgtEl>
                                      </p:cBhvr>
                                    </p:animEffect>
                                    <p:anim calcmode="lin" valueType="num">
                                      <p:cBhvr>
                                        <p:cTn id="35" dur="1000" fill="hold"/>
                                        <p:tgtEl>
                                          <p:spTgt spid="14">
                                            <p:graphicEl>
                                              <a:dgm id="{E6934238-D152-4F45-85CF-EE83CD210723}"/>
                                            </p:graphicEl>
                                          </p:spTgt>
                                        </p:tgtEl>
                                        <p:attrNameLst>
                                          <p:attrName>ppt_x</p:attrName>
                                        </p:attrNameLst>
                                      </p:cBhvr>
                                      <p:tavLst>
                                        <p:tav tm="0">
                                          <p:val>
                                            <p:strVal val="#ppt_x"/>
                                          </p:val>
                                        </p:tav>
                                        <p:tav tm="100000">
                                          <p:val>
                                            <p:strVal val="#ppt_x"/>
                                          </p:val>
                                        </p:tav>
                                      </p:tavLst>
                                    </p:anim>
                                    <p:anim calcmode="lin" valueType="num">
                                      <p:cBhvr>
                                        <p:cTn id="36" dur="1000" fill="hold"/>
                                        <p:tgtEl>
                                          <p:spTgt spid="14">
                                            <p:graphicEl>
                                              <a:dgm id="{E6934238-D152-4F45-85CF-EE83CD210723}"/>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graphicEl>
                                              <a:dgm id="{68A5D0B5-9249-4140-A019-093E9CB40CE7}"/>
                                            </p:graphicEl>
                                          </p:spTgt>
                                        </p:tgtEl>
                                        <p:attrNameLst>
                                          <p:attrName>style.visibility</p:attrName>
                                        </p:attrNameLst>
                                      </p:cBhvr>
                                      <p:to>
                                        <p:strVal val="visible"/>
                                      </p:to>
                                    </p:set>
                                    <p:animEffect transition="in" filter="fade">
                                      <p:cBhvr>
                                        <p:cTn id="41" dur="1000"/>
                                        <p:tgtEl>
                                          <p:spTgt spid="14">
                                            <p:graphicEl>
                                              <a:dgm id="{68A5D0B5-9249-4140-A019-093E9CB40CE7}"/>
                                            </p:graphicEl>
                                          </p:spTgt>
                                        </p:tgtEl>
                                      </p:cBhvr>
                                    </p:animEffect>
                                    <p:anim calcmode="lin" valueType="num">
                                      <p:cBhvr>
                                        <p:cTn id="42" dur="1000" fill="hold"/>
                                        <p:tgtEl>
                                          <p:spTgt spid="14">
                                            <p:graphicEl>
                                              <a:dgm id="{68A5D0B5-9249-4140-A019-093E9CB40CE7}"/>
                                            </p:graphicEl>
                                          </p:spTgt>
                                        </p:tgtEl>
                                        <p:attrNameLst>
                                          <p:attrName>ppt_x</p:attrName>
                                        </p:attrNameLst>
                                      </p:cBhvr>
                                      <p:tavLst>
                                        <p:tav tm="0">
                                          <p:val>
                                            <p:strVal val="#ppt_x"/>
                                          </p:val>
                                        </p:tav>
                                        <p:tav tm="100000">
                                          <p:val>
                                            <p:strVal val="#ppt_x"/>
                                          </p:val>
                                        </p:tav>
                                      </p:tavLst>
                                    </p:anim>
                                    <p:anim calcmode="lin" valueType="num">
                                      <p:cBhvr>
                                        <p:cTn id="43" dur="1000" fill="hold"/>
                                        <p:tgtEl>
                                          <p:spTgt spid="14">
                                            <p:graphicEl>
                                              <a:dgm id="{68A5D0B5-9249-4140-A019-093E9CB40CE7}"/>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graphicEl>
                                              <a:dgm id="{2F03A262-0D46-4428-BA86-DD1F55185039}"/>
                                            </p:graphicEl>
                                          </p:spTgt>
                                        </p:tgtEl>
                                        <p:attrNameLst>
                                          <p:attrName>style.visibility</p:attrName>
                                        </p:attrNameLst>
                                      </p:cBhvr>
                                      <p:to>
                                        <p:strVal val="visible"/>
                                      </p:to>
                                    </p:set>
                                    <p:animEffect transition="in" filter="fade">
                                      <p:cBhvr>
                                        <p:cTn id="46" dur="1000"/>
                                        <p:tgtEl>
                                          <p:spTgt spid="14">
                                            <p:graphicEl>
                                              <a:dgm id="{2F03A262-0D46-4428-BA86-DD1F55185039}"/>
                                            </p:graphicEl>
                                          </p:spTgt>
                                        </p:tgtEl>
                                      </p:cBhvr>
                                    </p:animEffect>
                                    <p:anim calcmode="lin" valueType="num">
                                      <p:cBhvr>
                                        <p:cTn id="47" dur="1000" fill="hold"/>
                                        <p:tgtEl>
                                          <p:spTgt spid="14">
                                            <p:graphicEl>
                                              <a:dgm id="{2F03A262-0D46-4428-BA86-DD1F55185039}"/>
                                            </p:graphicEl>
                                          </p:spTgt>
                                        </p:tgtEl>
                                        <p:attrNameLst>
                                          <p:attrName>ppt_x</p:attrName>
                                        </p:attrNameLst>
                                      </p:cBhvr>
                                      <p:tavLst>
                                        <p:tav tm="0">
                                          <p:val>
                                            <p:strVal val="#ppt_x"/>
                                          </p:val>
                                        </p:tav>
                                        <p:tav tm="100000">
                                          <p:val>
                                            <p:strVal val="#ppt_x"/>
                                          </p:val>
                                        </p:tav>
                                      </p:tavLst>
                                    </p:anim>
                                    <p:anim calcmode="lin" valueType="num">
                                      <p:cBhvr>
                                        <p:cTn id="48" dur="1000" fill="hold"/>
                                        <p:tgtEl>
                                          <p:spTgt spid="14">
                                            <p:graphicEl>
                                              <a:dgm id="{2F03A262-0D46-4428-BA86-DD1F55185039}"/>
                                            </p:graphic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graphicEl>
                                              <a:dgm id="{8FDE7E04-B8DA-4F72-996B-DCE8D05E26C7}"/>
                                            </p:graphicEl>
                                          </p:spTgt>
                                        </p:tgtEl>
                                        <p:attrNameLst>
                                          <p:attrName>style.visibility</p:attrName>
                                        </p:attrNameLst>
                                      </p:cBhvr>
                                      <p:to>
                                        <p:strVal val="visible"/>
                                      </p:to>
                                    </p:set>
                                    <p:animEffect transition="in" filter="fade">
                                      <p:cBhvr>
                                        <p:cTn id="51" dur="1000"/>
                                        <p:tgtEl>
                                          <p:spTgt spid="14">
                                            <p:graphicEl>
                                              <a:dgm id="{8FDE7E04-B8DA-4F72-996B-DCE8D05E26C7}"/>
                                            </p:graphicEl>
                                          </p:spTgt>
                                        </p:tgtEl>
                                      </p:cBhvr>
                                    </p:animEffect>
                                    <p:anim calcmode="lin" valueType="num">
                                      <p:cBhvr>
                                        <p:cTn id="52" dur="1000" fill="hold"/>
                                        <p:tgtEl>
                                          <p:spTgt spid="14">
                                            <p:graphicEl>
                                              <a:dgm id="{8FDE7E04-B8DA-4F72-996B-DCE8D05E26C7}"/>
                                            </p:graphicEl>
                                          </p:spTgt>
                                        </p:tgtEl>
                                        <p:attrNameLst>
                                          <p:attrName>ppt_x</p:attrName>
                                        </p:attrNameLst>
                                      </p:cBhvr>
                                      <p:tavLst>
                                        <p:tav tm="0">
                                          <p:val>
                                            <p:strVal val="#ppt_x"/>
                                          </p:val>
                                        </p:tav>
                                        <p:tav tm="100000">
                                          <p:val>
                                            <p:strVal val="#ppt_x"/>
                                          </p:val>
                                        </p:tav>
                                      </p:tavLst>
                                    </p:anim>
                                    <p:anim calcmode="lin" valueType="num">
                                      <p:cBhvr>
                                        <p:cTn id="53" dur="1000" fill="hold"/>
                                        <p:tgtEl>
                                          <p:spTgt spid="14">
                                            <p:graphicEl>
                                              <a:dgm id="{8FDE7E04-B8DA-4F72-996B-DCE8D05E26C7}"/>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4">
                                            <p:graphicEl>
                                              <a:dgm id="{E10F8354-DC3F-49D6-8609-3083F0120E12}"/>
                                            </p:graphicEl>
                                          </p:spTgt>
                                        </p:tgtEl>
                                        <p:attrNameLst>
                                          <p:attrName>style.visibility</p:attrName>
                                        </p:attrNameLst>
                                      </p:cBhvr>
                                      <p:to>
                                        <p:strVal val="visible"/>
                                      </p:to>
                                    </p:set>
                                    <p:animEffect transition="in" filter="fade">
                                      <p:cBhvr>
                                        <p:cTn id="58" dur="1000"/>
                                        <p:tgtEl>
                                          <p:spTgt spid="14">
                                            <p:graphicEl>
                                              <a:dgm id="{E10F8354-DC3F-49D6-8609-3083F0120E12}"/>
                                            </p:graphicEl>
                                          </p:spTgt>
                                        </p:tgtEl>
                                      </p:cBhvr>
                                    </p:animEffect>
                                    <p:anim calcmode="lin" valueType="num">
                                      <p:cBhvr>
                                        <p:cTn id="59" dur="1000" fill="hold"/>
                                        <p:tgtEl>
                                          <p:spTgt spid="14">
                                            <p:graphicEl>
                                              <a:dgm id="{E10F8354-DC3F-49D6-8609-3083F0120E12}"/>
                                            </p:graphicEl>
                                          </p:spTgt>
                                        </p:tgtEl>
                                        <p:attrNameLst>
                                          <p:attrName>ppt_x</p:attrName>
                                        </p:attrNameLst>
                                      </p:cBhvr>
                                      <p:tavLst>
                                        <p:tav tm="0">
                                          <p:val>
                                            <p:strVal val="#ppt_x"/>
                                          </p:val>
                                        </p:tav>
                                        <p:tav tm="100000">
                                          <p:val>
                                            <p:strVal val="#ppt_x"/>
                                          </p:val>
                                        </p:tav>
                                      </p:tavLst>
                                    </p:anim>
                                    <p:anim calcmode="lin" valueType="num">
                                      <p:cBhvr>
                                        <p:cTn id="60" dur="1000" fill="hold"/>
                                        <p:tgtEl>
                                          <p:spTgt spid="14">
                                            <p:graphicEl>
                                              <a:dgm id="{E10F8354-DC3F-49D6-8609-3083F0120E12}"/>
                                            </p:graphic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4">
                                            <p:graphicEl>
                                              <a:dgm id="{46A706F4-C50F-40D9-840A-A665C57B1313}"/>
                                            </p:graphicEl>
                                          </p:spTgt>
                                        </p:tgtEl>
                                        <p:attrNameLst>
                                          <p:attrName>style.visibility</p:attrName>
                                        </p:attrNameLst>
                                      </p:cBhvr>
                                      <p:to>
                                        <p:strVal val="visible"/>
                                      </p:to>
                                    </p:set>
                                    <p:animEffect transition="in" filter="fade">
                                      <p:cBhvr>
                                        <p:cTn id="63" dur="1000"/>
                                        <p:tgtEl>
                                          <p:spTgt spid="14">
                                            <p:graphicEl>
                                              <a:dgm id="{46A706F4-C50F-40D9-840A-A665C57B1313}"/>
                                            </p:graphicEl>
                                          </p:spTgt>
                                        </p:tgtEl>
                                      </p:cBhvr>
                                    </p:animEffect>
                                    <p:anim calcmode="lin" valueType="num">
                                      <p:cBhvr>
                                        <p:cTn id="64" dur="1000" fill="hold"/>
                                        <p:tgtEl>
                                          <p:spTgt spid="14">
                                            <p:graphicEl>
                                              <a:dgm id="{46A706F4-C50F-40D9-840A-A665C57B1313}"/>
                                            </p:graphicEl>
                                          </p:spTgt>
                                        </p:tgtEl>
                                        <p:attrNameLst>
                                          <p:attrName>ppt_x</p:attrName>
                                        </p:attrNameLst>
                                      </p:cBhvr>
                                      <p:tavLst>
                                        <p:tav tm="0">
                                          <p:val>
                                            <p:strVal val="#ppt_x"/>
                                          </p:val>
                                        </p:tav>
                                        <p:tav tm="100000">
                                          <p:val>
                                            <p:strVal val="#ppt_x"/>
                                          </p:val>
                                        </p:tav>
                                      </p:tavLst>
                                    </p:anim>
                                    <p:anim calcmode="lin" valueType="num">
                                      <p:cBhvr>
                                        <p:cTn id="65" dur="1000" fill="hold"/>
                                        <p:tgtEl>
                                          <p:spTgt spid="14">
                                            <p:graphicEl>
                                              <a:dgm id="{46A706F4-C50F-40D9-840A-A665C57B1313}"/>
                                            </p:graphic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4">
                                            <p:graphicEl>
                                              <a:dgm id="{193DCF62-4317-4B7E-A0D1-1984BA604BC6}"/>
                                            </p:graphicEl>
                                          </p:spTgt>
                                        </p:tgtEl>
                                        <p:attrNameLst>
                                          <p:attrName>style.visibility</p:attrName>
                                        </p:attrNameLst>
                                      </p:cBhvr>
                                      <p:to>
                                        <p:strVal val="visible"/>
                                      </p:to>
                                    </p:set>
                                    <p:animEffect transition="in" filter="fade">
                                      <p:cBhvr>
                                        <p:cTn id="68" dur="1000"/>
                                        <p:tgtEl>
                                          <p:spTgt spid="14">
                                            <p:graphicEl>
                                              <a:dgm id="{193DCF62-4317-4B7E-A0D1-1984BA604BC6}"/>
                                            </p:graphicEl>
                                          </p:spTgt>
                                        </p:tgtEl>
                                      </p:cBhvr>
                                    </p:animEffect>
                                    <p:anim calcmode="lin" valueType="num">
                                      <p:cBhvr>
                                        <p:cTn id="69" dur="1000" fill="hold"/>
                                        <p:tgtEl>
                                          <p:spTgt spid="14">
                                            <p:graphicEl>
                                              <a:dgm id="{193DCF62-4317-4B7E-A0D1-1984BA604BC6}"/>
                                            </p:graphicEl>
                                          </p:spTgt>
                                        </p:tgtEl>
                                        <p:attrNameLst>
                                          <p:attrName>ppt_x</p:attrName>
                                        </p:attrNameLst>
                                      </p:cBhvr>
                                      <p:tavLst>
                                        <p:tav tm="0">
                                          <p:val>
                                            <p:strVal val="#ppt_x"/>
                                          </p:val>
                                        </p:tav>
                                        <p:tav tm="100000">
                                          <p:val>
                                            <p:strVal val="#ppt_x"/>
                                          </p:val>
                                        </p:tav>
                                      </p:tavLst>
                                    </p:anim>
                                    <p:anim calcmode="lin" valueType="num">
                                      <p:cBhvr>
                                        <p:cTn id="70" dur="1000" fill="hold"/>
                                        <p:tgtEl>
                                          <p:spTgt spid="14">
                                            <p:graphicEl>
                                              <a:dgm id="{193DCF62-4317-4B7E-A0D1-1984BA604BC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Fundraising in a Virtual Setting</a:t>
            </a:r>
          </a:p>
        </p:txBody>
      </p:sp>
      <p:sp>
        <p:nvSpPr>
          <p:cNvPr id="3" name="Content Placeholder 2"/>
          <p:cNvSpPr>
            <a:spLocks noGrp="1"/>
          </p:cNvSpPr>
          <p:nvPr>
            <p:ph idx="1"/>
          </p:nvPr>
        </p:nvSpPr>
        <p:spPr>
          <a:xfrm>
            <a:off x="1295401" y="2556932"/>
            <a:ext cx="6183428" cy="3526234"/>
          </a:xfrm>
        </p:spPr>
        <p:txBody>
          <a:bodyPr>
            <a:normAutofit fontScale="92500" lnSpcReduction="20000"/>
          </a:bodyPr>
          <a:lstStyle/>
          <a:p>
            <a:r>
              <a:rPr lang="en-US" sz="3200" dirty="0"/>
              <a:t>Practice social distancing guidelines</a:t>
            </a:r>
          </a:p>
          <a:p>
            <a:pPr lvl="1"/>
            <a:r>
              <a:rPr lang="en-US" sz="2800" dirty="0"/>
              <a:t>Do not congregate in large groups</a:t>
            </a:r>
          </a:p>
          <a:p>
            <a:pPr lvl="1"/>
            <a:r>
              <a:rPr lang="en-US" sz="2800" dirty="0"/>
              <a:t>Maintain at least 6ft between people</a:t>
            </a:r>
          </a:p>
          <a:p>
            <a:pPr lvl="1"/>
            <a:r>
              <a:rPr lang="en-US" sz="2800" dirty="0"/>
              <a:t>No in-person fundraising –Fall 2020</a:t>
            </a:r>
          </a:p>
          <a:p>
            <a:r>
              <a:rPr lang="en-US" sz="3200" dirty="0"/>
              <a:t>Alternatives to Cash Fundraisers</a:t>
            </a:r>
          </a:p>
          <a:p>
            <a:pPr lvl="1"/>
            <a:r>
              <a:rPr lang="en-US" sz="2800" dirty="0"/>
              <a:t>Online resources for fundraising</a:t>
            </a:r>
          </a:p>
          <a:p>
            <a:pPr lvl="1"/>
            <a:r>
              <a:rPr lang="en-US" sz="2800" dirty="0"/>
              <a:t>Donation mail-drives</a:t>
            </a:r>
          </a:p>
          <a:p>
            <a:endParaRPr lang="en-US" dirty="0"/>
          </a:p>
        </p:txBody>
      </p:sp>
      <p:pic>
        <p:nvPicPr>
          <p:cNvPr id="1028" name="Picture 4" descr="Business, desktop, dollars, online, online money transf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507" y="2564776"/>
            <a:ext cx="3311091" cy="3311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82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alatino Linotype" panose="02040502050505030304" pitchFamily="18" charset="0"/>
              </a:rPr>
              <a:t>Asking for Donations</a:t>
            </a:r>
          </a:p>
        </p:txBody>
      </p:sp>
      <p:sp>
        <p:nvSpPr>
          <p:cNvPr id="3" name="Text Placeholder 2"/>
          <p:cNvSpPr>
            <a:spLocks noGrp="1"/>
          </p:cNvSpPr>
          <p:nvPr>
            <p:ph type="body" idx="1"/>
          </p:nvPr>
        </p:nvSpPr>
        <p:spPr/>
        <p:txBody>
          <a:bodyPr/>
          <a:lstStyle/>
          <a:p>
            <a:r>
              <a:rPr lang="en-US" b="1" dirty="0">
                <a:latin typeface="Palatino Linotype" panose="02040502050505030304" pitchFamily="18" charset="0"/>
              </a:rPr>
              <a:t>Solicitation</a:t>
            </a:r>
          </a:p>
        </p:txBody>
      </p:sp>
      <p:sp>
        <p:nvSpPr>
          <p:cNvPr id="4" name="Content Placeholder 3"/>
          <p:cNvSpPr>
            <a:spLocks noGrp="1"/>
          </p:cNvSpPr>
          <p:nvPr>
            <p:ph sz="half" idx="2"/>
          </p:nvPr>
        </p:nvSpPr>
        <p:spPr>
          <a:xfrm>
            <a:off x="1219199" y="3243262"/>
            <a:ext cx="5050971" cy="2859995"/>
          </a:xfrm>
        </p:spPr>
        <p:txBody>
          <a:bodyPr>
            <a:normAutofit/>
          </a:bodyPr>
          <a:lstStyle/>
          <a:p>
            <a:r>
              <a:rPr lang="en-US" dirty="0">
                <a:latin typeface="Palatino Linotype" panose="02040502050505030304" pitchFamily="18" charset="0"/>
              </a:rPr>
              <a:t>Any letters, emails, flyers, social media posts, etc. need approval</a:t>
            </a:r>
          </a:p>
          <a:p>
            <a:r>
              <a:rPr lang="en-US" dirty="0">
                <a:latin typeface="Palatino Linotype" panose="02040502050505030304" pitchFamily="18" charset="0"/>
              </a:rPr>
              <a:t>How are you representing HSU?</a:t>
            </a:r>
          </a:p>
          <a:p>
            <a:r>
              <a:rPr lang="en-US" dirty="0">
                <a:latin typeface="Palatino Linotype" panose="02040502050505030304" pitchFamily="18" charset="0"/>
              </a:rPr>
              <a:t>Send draft to </a:t>
            </a:r>
            <a:r>
              <a:rPr lang="en-US" u="sng" dirty="0">
                <a:latin typeface="Palatino Linotype" panose="02040502050505030304" pitchFamily="18" charset="0"/>
                <a:hlinkClick r:id="rId3"/>
              </a:rPr>
              <a:t>giving@humboldt.edu</a:t>
            </a:r>
            <a:r>
              <a:rPr lang="en-US" dirty="0">
                <a:latin typeface="Palatino Linotype" panose="02040502050505030304" pitchFamily="18" charset="0"/>
              </a:rPr>
              <a:t/>
            </a:r>
            <a:br>
              <a:rPr lang="en-US" dirty="0">
                <a:latin typeface="Palatino Linotype" panose="02040502050505030304" pitchFamily="18" charset="0"/>
              </a:rPr>
            </a:br>
            <a:r>
              <a:rPr lang="en-US" dirty="0">
                <a:latin typeface="Palatino Linotype" panose="02040502050505030304" pitchFamily="18" charset="0"/>
              </a:rPr>
              <a:t>for approval</a:t>
            </a:r>
          </a:p>
        </p:txBody>
      </p:sp>
      <p:pic>
        <p:nvPicPr>
          <p:cNvPr id="3074" name="Picture 2" descr="DONATE NOW - Alive Inside Coal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170" y="3040062"/>
            <a:ext cx="4740806" cy="237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343899"/>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Donation Letter Drive</a:t>
            </a:r>
          </a:p>
        </p:txBody>
      </p:sp>
      <p:sp>
        <p:nvSpPr>
          <p:cNvPr id="3" name="Text Placeholder 2"/>
          <p:cNvSpPr>
            <a:spLocks noGrp="1"/>
          </p:cNvSpPr>
          <p:nvPr>
            <p:ph type="body" idx="1"/>
          </p:nvPr>
        </p:nvSpPr>
        <p:spPr/>
        <p:txBody>
          <a:bodyPr/>
          <a:lstStyle/>
          <a:p>
            <a:r>
              <a:rPr lang="en-US" b="1" dirty="0"/>
              <a:t>How-To</a:t>
            </a:r>
          </a:p>
        </p:txBody>
      </p:sp>
      <p:sp>
        <p:nvSpPr>
          <p:cNvPr id="4" name="Content Placeholder 3"/>
          <p:cNvSpPr>
            <a:spLocks noGrp="1"/>
          </p:cNvSpPr>
          <p:nvPr>
            <p:ph sz="half" idx="2"/>
          </p:nvPr>
        </p:nvSpPr>
        <p:spPr>
          <a:xfrm>
            <a:off x="1490472" y="3300984"/>
            <a:ext cx="5590552" cy="2574883"/>
          </a:xfrm>
        </p:spPr>
        <p:txBody>
          <a:bodyPr>
            <a:normAutofit/>
          </a:bodyPr>
          <a:lstStyle/>
          <a:p>
            <a:pPr marL="457200" indent="-457200">
              <a:buFont typeface="+mj-lt"/>
              <a:buAutoNum type="arabicPeriod"/>
            </a:pPr>
            <a:r>
              <a:rPr lang="en-US" dirty="0"/>
              <a:t>Draft a letter requesting donations</a:t>
            </a:r>
          </a:p>
          <a:p>
            <a:pPr marL="457200" indent="-457200">
              <a:buFont typeface="+mj-lt"/>
              <a:buAutoNum type="arabicPeriod"/>
            </a:pPr>
            <a:r>
              <a:rPr lang="en-US" dirty="0"/>
              <a:t>Get approval from Foundation</a:t>
            </a:r>
          </a:p>
          <a:p>
            <a:pPr marL="457200" indent="-457200">
              <a:buFont typeface="+mj-lt"/>
              <a:buAutoNum type="arabicPeriod"/>
            </a:pPr>
            <a:r>
              <a:rPr lang="en-US" dirty="0"/>
              <a:t>Pick up return envelopes from Cashiers</a:t>
            </a:r>
          </a:p>
          <a:p>
            <a:pPr marL="457200" indent="-457200">
              <a:buFont typeface="+mj-lt"/>
              <a:buAutoNum type="arabicPeriod"/>
            </a:pPr>
            <a:r>
              <a:rPr lang="en-US" dirty="0"/>
              <a:t>Send letters in mail (email, social media)</a:t>
            </a:r>
          </a:p>
          <a:p>
            <a:pPr marL="457200" indent="-457200">
              <a:buFont typeface="+mj-lt"/>
              <a:buAutoNum type="arabicPeriod"/>
            </a:pPr>
            <a:r>
              <a:rPr lang="en-US" dirty="0"/>
              <a:t>Donor mails in check or donates online</a:t>
            </a:r>
          </a:p>
        </p:txBody>
      </p:sp>
      <p:pic>
        <p:nvPicPr>
          <p:cNvPr id="2052" name="Picture 4" descr="3 people connecting hands | Free Silhouette Vector | silhouetteAC"/>
          <p:cNvPicPr>
            <a:picLocks noChangeAspect="1" noChangeArrowheads="1"/>
          </p:cNvPicPr>
          <p:nvPr/>
        </p:nvPicPr>
        <p:blipFill rotWithShape="1">
          <a:blip r:embed="rId3">
            <a:extLst>
              <a:ext uri="{28A0092B-C50C-407E-A947-70E740481C1C}">
                <a14:useLocalDpi xmlns:a14="http://schemas.microsoft.com/office/drawing/2010/main" val="0"/>
              </a:ext>
            </a:extLst>
          </a:blip>
          <a:srcRect l="10174" t="23543" r="8046" b="24119"/>
          <a:stretch/>
        </p:blipFill>
        <p:spPr bwMode="auto">
          <a:xfrm>
            <a:off x="7206413" y="3054017"/>
            <a:ext cx="3645997" cy="23334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pproved rubber stamp Royalty Free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11724" b="23920"/>
          <a:stretch/>
        </p:blipFill>
        <p:spPr bwMode="auto">
          <a:xfrm>
            <a:off x="7219974" y="3101674"/>
            <a:ext cx="4009800" cy="20128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il Clip Art Free | Clipart Panda - Free Clipart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728" y="3036905"/>
            <a:ext cx="3453682" cy="23676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rvice Payment – Anchor Expr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9466" y="2809463"/>
            <a:ext cx="4032205" cy="282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88018"/>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anim calcmode="lin" valueType="num">
                                      <p:cBhvr>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anim calcmode="lin" valueType="num">
                                      <p:cBhvr>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anim calcmode="lin" valueType="num">
                                      <p:cBhvr>
                                        <p:cTn id="3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anim calcmode="lin" valueType="num">
                                      <p:cBhvr>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Palatino Linotype" panose="02040502050505030304" pitchFamily="18" charset="0"/>
              </a:rPr>
              <a:t>Types of Virtual Fundraising</a:t>
            </a:r>
            <a:endParaRPr lang="en-US" sz="2400" b="1" dirty="0">
              <a:latin typeface="Palatino Linotype" panose="02040502050505030304" pitchFamily="18" charset="0"/>
            </a:endParaRPr>
          </a:p>
        </p:txBody>
      </p:sp>
      <p:sp>
        <p:nvSpPr>
          <p:cNvPr id="2" name="Text Placeholder 1"/>
          <p:cNvSpPr>
            <a:spLocks noGrp="1"/>
          </p:cNvSpPr>
          <p:nvPr>
            <p:ph type="body" idx="1"/>
          </p:nvPr>
        </p:nvSpPr>
        <p:spPr/>
        <p:txBody>
          <a:bodyPr/>
          <a:lstStyle/>
          <a:p>
            <a:r>
              <a:rPr lang="en-US" b="1" dirty="0">
                <a:latin typeface="Palatino Linotype" panose="02040502050505030304" pitchFamily="18" charset="0"/>
              </a:rPr>
              <a:t>Online Resources</a:t>
            </a:r>
          </a:p>
        </p:txBody>
      </p:sp>
      <p:sp>
        <p:nvSpPr>
          <p:cNvPr id="3" name="Content Placeholder 2"/>
          <p:cNvSpPr>
            <a:spLocks noGrp="1"/>
          </p:cNvSpPr>
          <p:nvPr>
            <p:ph sz="half" idx="2"/>
          </p:nvPr>
        </p:nvSpPr>
        <p:spPr>
          <a:xfrm>
            <a:off x="1295400" y="3243262"/>
            <a:ext cx="6231556" cy="2632605"/>
          </a:xfrm>
        </p:spPr>
        <p:txBody>
          <a:bodyPr>
            <a:normAutofit/>
          </a:bodyPr>
          <a:lstStyle/>
          <a:p>
            <a:r>
              <a:rPr lang="en-US" dirty="0">
                <a:latin typeface="Palatino Linotype" panose="02040502050505030304" pitchFamily="18" charset="0"/>
              </a:rPr>
              <a:t>RSO </a:t>
            </a:r>
            <a:r>
              <a:rPr lang="en-US" dirty="0" err="1">
                <a:latin typeface="Palatino Linotype" panose="02040502050505030304" pitchFamily="18" charset="0"/>
              </a:rPr>
              <a:t>CashNet</a:t>
            </a:r>
            <a:r>
              <a:rPr lang="en-US" dirty="0">
                <a:latin typeface="Palatino Linotype" panose="02040502050505030304" pitchFamily="18" charset="0"/>
              </a:rPr>
              <a:t> Store</a:t>
            </a:r>
          </a:p>
          <a:p>
            <a:r>
              <a:rPr lang="en-US" dirty="0">
                <a:latin typeface="Palatino Linotype" panose="02040502050505030304" pitchFamily="18" charset="0"/>
              </a:rPr>
              <a:t>Online Donations</a:t>
            </a:r>
          </a:p>
          <a:p>
            <a:r>
              <a:rPr lang="en-US" dirty="0">
                <a:latin typeface="Palatino Linotype" panose="02040502050505030304" pitchFamily="18" charset="0"/>
              </a:rPr>
              <a:t>Crowdfunding</a:t>
            </a:r>
          </a:p>
          <a:p>
            <a:r>
              <a:rPr lang="en-US" dirty="0" err="1">
                <a:latin typeface="Palatino Linotype" panose="02040502050505030304" pitchFamily="18" charset="0"/>
              </a:rPr>
              <a:t>CustomInk</a:t>
            </a:r>
            <a:r>
              <a:rPr lang="en-US" dirty="0">
                <a:latin typeface="Palatino Linotype" panose="02040502050505030304" pitchFamily="18" charset="0"/>
              </a:rPr>
              <a:t> Fundraiser</a:t>
            </a:r>
          </a:p>
          <a:p>
            <a:endParaRPr lang="en-US" dirty="0">
              <a:latin typeface="Palatino Linotype" panose="02040502050505030304" pitchFamily="18" charset="0"/>
            </a:endParaRPr>
          </a:p>
        </p:txBody>
      </p:sp>
      <p:pic>
        <p:nvPicPr>
          <p:cNvPr id="1030" name="Picture 6" descr="Top 10 Tips To Improve Nonprofit Online Donation Forms | MobileCa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287" y="2658533"/>
            <a:ext cx="5813334" cy="30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910723"/>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alatino Linotype" panose="02040502050505030304" pitchFamily="18" charset="0"/>
              </a:rPr>
              <a:t>RSO Online Payment Portal</a:t>
            </a:r>
          </a:p>
        </p:txBody>
      </p:sp>
      <p:sp>
        <p:nvSpPr>
          <p:cNvPr id="3" name="Content Placeholder 2"/>
          <p:cNvSpPr>
            <a:spLocks noGrp="1"/>
          </p:cNvSpPr>
          <p:nvPr>
            <p:ph idx="1"/>
          </p:nvPr>
        </p:nvSpPr>
        <p:spPr>
          <a:xfrm>
            <a:off x="1171852" y="2500238"/>
            <a:ext cx="4367814" cy="3778103"/>
          </a:xfrm>
        </p:spPr>
        <p:txBody>
          <a:bodyPr>
            <a:normAutofit/>
          </a:bodyPr>
          <a:lstStyle/>
          <a:p>
            <a:r>
              <a:rPr lang="en-US" dirty="0">
                <a:latin typeface="Palatino Linotype" panose="02040502050505030304" pitchFamily="18" charset="0"/>
              </a:rPr>
              <a:t>CashNet for RSO payments/sales</a:t>
            </a:r>
          </a:p>
          <a:p>
            <a:r>
              <a:rPr lang="en-US" dirty="0">
                <a:latin typeface="Palatino Linotype" panose="02040502050505030304" pitchFamily="18" charset="0"/>
              </a:rPr>
              <a:t>Dues, Presale Tickets, Deposits, Merchandise </a:t>
            </a:r>
          </a:p>
          <a:p>
            <a:r>
              <a:rPr lang="en-US" dirty="0">
                <a:latin typeface="Palatino Linotype" panose="02040502050505030304" pitchFamily="18" charset="0"/>
              </a:rPr>
              <a:t>No Credit Card fees</a:t>
            </a:r>
          </a:p>
          <a:p>
            <a:r>
              <a:rPr lang="en-US" dirty="0">
                <a:latin typeface="Palatino Linotype" panose="02040502050505030304" pitchFamily="18" charset="0"/>
              </a:rPr>
              <a:t>Recurring reports to RSO humboldt.edu email</a:t>
            </a:r>
          </a:p>
          <a:p>
            <a:r>
              <a:rPr lang="en-US" dirty="0">
                <a:latin typeface="Palatino Linotype" panose="02040502050505030304" pitchFamily="18" charset="0"/>
              </a:rPr>
              <a:t>Personalized receipts</a:t>
            </a:r>
          </a:p>
          <a:p>
            <a:endParaRPr lang="en-US" dirty="0"/>
          </a:p>
        </p:txBody>
      </p:sp>
      <p:pic>
        <p:nvPicPr>
          <p:cNvPr id="5" name="Picture 4"/>
          <p:cNvPicPr>
            <a:picLocks noChangeAspect="1"/>
          </p:cNvPicPr>
          <p:nvPr/>
        </p:nvPicPr>
        <p:blipFill>
          <a:blip r:embed="rId3"/>
          <a:stretch>
            <a:fillRect/>
          </a:stretch>
        </p:blipFill>
        <p:spPr>
          <a:xfrm>
            <a:off x="5183526" y="2580137"/>
            <a:ext cx="6161660" cy="3409632"/>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5020074"/>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1049" y="1740098"/>
            <a:ext cx="5220181" cy="3904230"/>
          </a:xfrm>
          <a:prstGeom prst="rect">
            <a:avLst/>
          </a:prstGeom>
          <a:ln w="38100">
            <a:solidFill>
              <a:schemeClr val="accent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6015870" y="1740098"/>
            <a:ext cx="5474154" cy="3904230"/>
          </a:xfrm>
          <a:prstGeom prst="rect">
            <a:avLst/>
          </a:prstGeom>
          <a:ln w="38100">
            <a:solidFill>
              <a:schemeClr val="accent1"/>
            </a:solidFill>
          </a:ln>
          <a:effectLst>
            <a:outerShdw blurRad="50800" dist="38100" dir="2700000" algn="tl" rotWithShape="0">
              <a:prstClr val="black">
                <a:alpha val="40000"/>
              </a:prstClr>
            </a:outerShdw>
          </a:effectLst>
        </p:spPr>
      </p:pic>
      <p:sp>
        <p:nvSpPr>
          <p:cNvPr id="6" name="Title 9"/>
          <p:cNvSpPr txBox="1">
            <a:spLocks/>
          </p:cNvSpPr>
          <p:nvPr/>
        </p:nvSpPr>
        <p:spPr>
          <a:xfrm>
            <a:off x="576040" y="786952"/>
            <a:ext cx="5410200" cy="85344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latin typeface="Palatino Linotype" panose="02040502050505030304" pitchFamily="18" charset="0"/>
              </a:rPr>
              <a:t>Pay Dues</a:t>
            </a:r>
          </a:p>
        </p:txBody>
      </p:sp>
      <p:sp>
        <p:nvSpPr>
          <p:cNvPr id="7" name="Title 9"/>
          <p:cNvSpPr txBox="1">
            <a:spLocks/>
          </p:cNvSpPr>
          <p:nvPr/>
        </p:nvSpPr>
        <p:spPr>
          <a:xfrm>
            <a:off x="6194140" y="786952"/>
            <a:ext cx="5410200" cy="85344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latin typeface="Palatino Linotype" panose="02040502050505030304" pitchFamily="18" charset="0"/>
              </a:rPr>
              <a:t>Sell Merchandise</a:t>
            </a:r>
          </a:p>
        </p:txBody>
      </p:sp>
    </p:spTree>
    <p:extLst>
      <p:ext uri="{BB962C8B-B14F-4D97-AF65-F5344CB8AC3E}">
        <p14:creationId xmlns:p14="http://schemas.microsoft.com/office/powerpoint/2010/main" val="2818003475"/>
      </p:ext>
    </p:extLst>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326" y="1357448"/>
            <a:ext cx="4994435" cy="859737"/>
          </a:xfrm>
        </p:spPr>
        <p:txBody>
          <a:bodyPr>
            <a:noAutofit/>
          </a:bodyPr>
          <a:lstStyle/>
          <a:p>
            <a:r>
              <a:rPr lang="en-US" sz="4400" dirty="0">
                <a:latin typeface="Palatino Linotype" panose="02040502050505030304" pitchFamily="18" charset="0"/>
              </a:rPr>
              <a:t>Giving Page</a:t>
            </a:r>
          </a:p>
        </p:txBody>
      </p:sp>
      <p:sp>
        <p:nvSpPr>
          <p:cNvPr id="4" name="Text Placeholder 3"/>
          <p:cNvSpPr>
            <a:spLocks noGrp="1"/>
          </p:cNvSpPr>
          <p:nvPr>
            <p:ph type="body" sz="half" idx="2"/>
          </p:nvPr>
        </p:nvSpPr>
        <p:spPr>
          <a:xfrm>
            <a:off x="906780" y="2908300"/>
            <a:ext cx="5692140" cy="3238057"/>
          </a:xfrm>
        </p:spPr>
        <p:txBody>
          <a:bodyPr>
            <a:normAutofit/>
          </a:bodyPr>
          <a:lstStyle/>
          <a:p>
            <a:pPr marL="285750" indent="-285750" algn="l">
              <a:buFont typeface="Arial" panose="020B0604020202020204" pitchFamily="34" charset="0"/>
              <a:buChar char="•"/>
            </a:pPr>
            <a:r>
              <a:rPr lang="en-US" sz="2800" dirty="0">
                <a:latin typeface="Palatino Linotype" panose="02040502050505030304" pitchFamily="18" charset="0"/>
              </a:rPr>
              <a:t>Used for credit card donations</a:t>
            </a:r>
          </a:p>
          <a:p>
            <a:pPr marL="285750" indent="-285750" algn="l">
              <a:buFont typeface="Arial" panose="020B0604020202020204" pitchFamily="34" charset="0"/>
              <a:buChar char="•"/>
            </a:pPr>
            <a:r>
              <a:rPr lang="en-US" sz="2800" dirty="0">
                <a:latin typeface="Palatino Linotype" panose="02040502050505030304" pitchFamily="18" charset="0"/>
              </a:rPr>
              <a:t>Include a link to your giving page on your org’s social media</a:t>
            </a:r>
          </a:p>
          <a:p>
            <a:pPr marL="285750" indent="-285750" algn="l">
              <a:buFont typeface="Arial" panose="020B0604020202020204" pitchFamily="34" charset="0"/>
              <a:buChar char="•"/>
            </a:pPr>
            <a:r>
              <a:rPr lang="en-US" sz="2800" dirty="0">
                <a:latin typeface="Palatino Linotype" panose="02040502050505030304" pitchFamily="18" charset="0"/>
              </a:rPr>
              <a:t>Most RSO’s already established</a:t>
            </a:r>
          </a:p>
          <a:p>
            <a:pPr marL="285750" indent="-285750" algn="l">
              <a:buFont typeface="Arial" panose="020B0604020202020204" pitchFamily="34" charset="0"/>
              <a:buChar char="•"/>
            </a:pPr>
            <a:r>
              <a:rPr lang="en-US" sz="2800" dirty="0">
                <a:latin typeface="Palatino Linotype" panose="02040502050505030304" pitchFamily="18" charset="0"/>
              </a:rPr>
              <a:t>Contact us to get your page!</a:t>
            </a:r>
          </a:p>
        </p:txBody>
      </p:sp>
      <p:cxnSp>
        <p:nvCxnSpPr>
          <p:cNvPr id="8" name="Straight Connector 7"/>
          <p:cNvCxnSpPr/>
          <p:nvPr/>
        </p:nvCxnSpPr>
        <p:spPr>
          <a:xfrm>
            <a:off x="1378983" y="2397642"/>
            <a:ext cx="436112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6914209" y="977900"/>
            <a:ext cx="4645890" cy="4998184"/>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271636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1254</TotalTime>
  <Words>5093</Words>
  <Application>Microsoft Office PowerPoint</Application>
  <PresentationFormat>Widescreen</PresentationFormat>
  <Paragraphs>256</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Garamond</vt:lpstr>
      <vt:lpstr>Ink Free</vt:lpstr>
      <vt:lpstr>Palatino Linotype</vt:lpstr>
      <vt:lpstr>Organic</vt:lpstr>
      <vt:lpstr>Financial Management Training</vt:lpstr>
      <vt:lpstr>2. Collecting Money for your RSO</vt:lpstr>
      <vt:lpstr>Fundraising in a Virtual Setting</vt:lpstr>
      <vt:lpstr>Asking for Donations</vt:lpstr>
      <vt:lpstr>Donation Letter Drive</vt:lpstr>
      <vt:lpstr>Types of Virtual Fundraising</vt:lpstr>
      <vt:lpstr>RSO Online Payment Portal</vt:lpstr>
      <vt:lpstr>PowerPoint Presentation</vt:lpstr>
      <vt:lpstr>Giving Page</vt:lpstr>
      <vt:lpstr>Crowdfunding</vt:lpstr>
      <vt:lpstr>CustomInk</vt:lpstr>
      <vt:lpstr>CustomInk Fundraiser</vt:lpstr>
      <vt:lpstr>What if I have cash? (Making Deposits)</vt:lpstr>
      <vt:lpstr>PowerPoint Presentation</vt:lpstr>
      <vt:lpstr>Donation Acknowledgement</vt:lpstr>
      <vt:lpstr>Management of Money (Cash &amp; Cash Equivalents)</vt:lpstr>
      <vt:lpstr>“Why can’t my org use Third-Party Payment sites?” (Venmo/Square/PayPal/EventBrite/GoFundMe/Etc)</vt:lpstr>
      <vt:lpstr>Where can you find online resources for fundraising? </vt:lpstr>
      <vt:lpstr>Review</vt:lpstr>
      <vt:lpstr>Financial Management Training</vt:lpstr>
      <vt:lpstr>3. Using Your RSO’s Money</vt:lpstr>
      <vt:lpstr>“What can organization money be spent on?”</vt:lpstr>
      <vt:lpstr>Direct Payments</vt:lpstr>
      <vt:lpstr>Where can the ProCard be used?</vt:lpstr>
      <vt:lpstr>Reimbursements</vt:lpstr>
      <vt:lpstr>RSO Payment Request Form</vt:lpstr>
      <vt:lpstr>RSO Lost Receipt Memo</vt:lpstr>
      <vt:lpstr>PowerPoint Presentation</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Management Training</dc:title>
  <dc:creator>Gina Yap</dc:creator>
  <cp:lastModifiedBy>gy17</cp:lastModifiedBy>
  <cp:revision>39</cp:revision>
  <dcterms:created xsi:type="dcterms:W3CDTF">2020-08-03T20:56:27Z</dcterms:created>
  <dcterms:modified xsi:type="dcterms:W3CDTF">2020-08-21T16:54:01Z</dcterms:modified>
</cp:coreProperties>
</file>