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301" r:id="rId2"/>
    <p:sldId id="258" r:id="rId3"/>
    <p:sldId id="311" r:id="rId4"/>
    <p:sldId id="271" r:id="rId5"/>
    <p:sldId id="272" r:id="rId6"/>
    <p:sldId id="274" r:id="rId7"/>
    <p:sldId id="264" r:id="rId8"/>
    <p:sldId id="275" r:id="rId9"/>
    <p:sldId id="259" r:id="rId10"/>
    <p:sldId id="31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 Using Club Money" id="{ADEA83ED-F0E1-4AC0-B3FD-72B96F7233CE}">
          <p14:sldIdLst>
            <p14:sldId id="301"/>
            <p14:sldId id="258"/>
            <p14:sldId id="311"/>
            <p14:sldId id="271"/>
            <p14:sldId id="272"/>
            <p14:sldId id="274"/>
            <p14:sldId id="264"/>
            <p14:sldId id="275"/>
            <p14:sldId id="259"/>
            <p14:sldId id="3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941"/>
    <a:srgbClr val="DC9362"/>
    <a:srgbClr val="B15E28"/>
    <a:srgbClr val="1B0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5" autoAdjust="0"/>
    <p:restoredTop sz="36089" autoAdjust="0"/>
  </p:normalViewPr>
  <p:slideViewPr>
    <p:cSldViewPr snapToGrid="0">
      <p:cViewPr varScale="1">
        <p:scale>
          <a:sx n="21" d="100"/>
          <a:sy n="21" d="100"/>
        </p:scale>
        <p:origin x="2328"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8" d="100"/>
          <a:sy n="68" d="100"/>
        </p:scale>
        <p:origin x="27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9.png"/><Relationship Id="rId6" Type="http://schemas.openxmlformats.org/officeDocument/2006/relationships/image" Target="../media/image21.svg"/><Relationship Id="rId5" Type="http://schemas.openxmlformats.org/officeDocument/2006/relationships/image" Target="../media/image21.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9.png"/><Relationship Id="rId6" Type="http://schemas.openxmlformats.org/officeDocument/2006/relationships/image" Target="../media/image21.svg"/><Relationship Id="rId5" Type="http://schemas.openxmlformats.org/officeDocument/2006/relationships/image" Target="../media/image21.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C881EFA-1436-428B-92CD-256F9132FE10}"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C53515C6-0089-465C-ABF5-28285302A88B}">
      <dgm:prSet/>
      <dgm:spPr/>
      <dgm:t>
        <a:bodyPr/>
        <a:lstStyle/>
        <a:p>
          <a:pPr>
            <a:lnSpc>
              <a:spcPct val="100000"/>
            </a:lnSpc>
          </a:pPr>
          <a:r>
            <a:rPr lang="en-US" dirty="0"/>
            <a:t>Most payments from </a:t>
          </a:r>
          <a:r>
            <a:rPr lang="en-US"/>
            <a:t>the org </a:t>
          </a:r>
          <a:r>
            <a:rPr lang="en-US" dirty="0"/>
            <a:t>account can be made directly to vendors</a:t>
          </a:r>
        </a:p>
      </dgm:t>
    </dgm:pt>
    <dgm:pt modelId="{9164A49E-5051-4324-9C37-6E4C51A66F2E}" type="parTrans" cxnId="{B9B0A84B-E3EA-4C3A-B73C-C855E8D27C97}">
      <dgm:prSet/>
      <dgm:spPr/>
      <dgm:t>
        <a:bodyPr/>
        <a:lstStyle/>
        <a:p>
          <a:endParaRPr lang="en-US"/>
        </a:p>
      </dgm:t>
    </dgm:pt>
    <dgm:pt modelId="{03D54DD9-1854-4521-BE25-6665515AF09C}" type="sibTrans" cxnId="{B9B0A84B-E3EA-4C3A-B73C-C855E8D27C97}">
      <dgm:prSet/>
      <dgm:spPr/>
      <dgm:t>
        <a:bodyPr/>
        <a:lstStyle/>
        <a:p>
          <a:endParaRPr lang="en-US"/>
        </a:p>
      </dgm:t>
    </dgm:pt>
    <dgm:pt modelId="{4E8297AE-97FD-4D3D-A7E6-23F0B5FAA9CA}">
      <dgm:prSet/>
      <dgm:spPr/>
      <dgm:t>
        <a:bodyPr/>
        <a:lstStyle/>
        <a:p>
          <a:pPr>
            <a:lnSpc>
              <a:spcPct val="100000"/>
            </a:lnSpc>
          </a:pPr>
          <a:r>
            <a:rPr lang="en-US" dirty="0"/>
            <a:t>Club Financial Coordinator can help you purchase things online with the </a:t>
          </a:r>
          <a:r>
            <a:rPr lang="en-US" dirty="0" err="1"/>
            <a:t>Procard</a:t>
          </a:r>
          <a:endParaRPr lang="en-US" dirty="0"/>
        </a:p>
      </dgm:t>
    </dgm:pt>
    <dgm:pt modelId="{0F7D1B5C-7206-40D3-8497-C20A95A99811}" type="parTrans" cxnId="{C1DE6E59-3E00-407D-BB2A-D9DE4F0FDE26}">
      <dgm:prSet/>
      <dgm:spPr/>
      <dgm:t>
        <a:bodyPr/>
        <a:lstStyle/>
        <a:p>
          <a:endParaRPr lang="en-US"/>
        </a:p>
      </dgm:t>
    </dgm:pt>
    <dgm:pt modelId="{146ECC67-9EE5-44EF-934B-8C0CB8B5493F}" type="sibTrans" cxnId="{C1DE6E59-3E00-407D-BB2A-D9DE4F0FDE26}">
      <dgm:prSet/>
      <dgm:spPr/>
      <dgm:t>
        <a:bodyPr/>
        <a:lstStyle/>
        <a:p>
          <a:endParaRPr lang="en-US"/>
        </a:p>
      </dgm:t>
    </dgm:pt>
    <dgm:pt modelId="{2C281DF5-0761-427B-BCCA-3B09722C79BF}">
      <dgm:prSet/>
      <dgm:spPr/>
      <dgm:t>
        <a:bodyPr/>
        <a:lstStyle/>
        <a:p>
          <a:pPr>
            <a:lnSpc>
              <a:spcPct val="100000"/>
            </a:lnSpc>
          </a:pPr>
          <a:r>
            <a:rPr lang="en-US" dirty="0"/>
            <a:t>No reimbursements for travel or group events at this time</a:t>
          </a:r>
        </a:p>
      </dgm:t>
    </dgm:pt>
    <dgm:pt modelId="{1BA82524-80BC-4950-A8E5-AB37DA4AEC0C}" type="parTrans" cxnId="{EFA3651D-6A46-4AAC-AFE6-D7B4040EE1CE}">
      <dgm:prSet/>
      <dgm:spPr/>
      <dgm:t>
        <a:bodyPr/>
        <a:lstStyle/>
        <a:p>
          <a:endParaRPr lang="en-US"/>
        </a:p>
      </dgm:t>
    </dgm:pt>
    <dgm:pt modelId="{90995E07-51A3-466F-A240-93D10220F4CE}" type="sibTrans" cxnId="{EFA3651D-6A46-4AAC-AFE6-D7B4040EE1CE}">
      <dgm:prSet/>
      <dgm:spPr/>
      <dgm:t>
        <a:bodyPr/>
        <a:lstStyle/>
        <a:p>
          <a:endParaRPr lang="en-US"/>
        </a:p>
      </dgm:t>
    </dgm:pt>
    <dgm:pt modelId="{B2FED449-F396-416D-B9BE-8B38F05EC37D}">
      <dgm:prSet/>
      <dgm:spPr/>
      <dgm:t>
        <a:bodyPr/>
        <a:lstStyle/>
        <a:p>
          <a:pPr>
            <a:lnSpc>
              <a:spcPct val="100000"/>
            </a:lnSpc>
          </a:pPr>
          <a:r>
            <a:rPr lang="en-US" dirty="0"/>
            <a:t>Make sure to keep your receipts if you need a reimbursement</a:t>
          </a:r>
        </a:p>
      </dgm:t>
    </dgm:pt>
    <dgm:pt modelId="{2A399CE2-C8E0-4238-A2AC-4FCFFB1439C0}" type="parTrans" cxnId="{51951208-FFD0-4047-954C-864CCA798EFC}">
      <dgm:prSet/>
      <dgm:spPr/>
      <dgm:t>
        <a:bodyPr/>
        <a:lstStyle/>
        <a:p>
          <a:endParaRPr lang="en-US"/>
        </a:p>
      </dgm:t>
    </dgm:pt>
    <dgm:pt modelId="{07669CC0-11FB-4682-B2C8-6348520BE070}" type="sibTrans" cxnId="{51951208-FFD0-4047-954C-864CCA798EFC}">
      <dgm:prSet/>
      <dgm:spPr/>
      <dgm:t>
        <a:bodyPr/>
        <a:lstStyle/>
        <a:p>
          <a:endParaRPr lang="en-US"/>
        </a:p>
      </dgm:t>
    </dgm:pt>
    <dgm:pt modelId="{42857241-1FE2-4418-9601-3AAA7D88FCDA}" type="pres">
      <dgm:prSet presAssocID="{DC881EFA-1436-428B-92CD-256F9132FE10}" presName="root" presStyleCnt="0">
        <dgm:presLayoutVars>
          <dgm:dir/>
          <dgm:resizeHandles val="exact"/>
        </dgm:presLayoutVars>
      </dgm:prSet>
      <dgm:spPr/>
      <dgm:t>
        <a:bodyPr/>
        <a:lstStyle/>
        <a:p>
          <a:endParaRPr lang="en-US"/>
        </a:p>
      </dgm:t>
    </dgm:pt>
    <dgm:pt modelId="{CB5F9E74-2D4D-42E8-A499-B45DB433CD7A}" type="pres">
      <dgm:prSet presAssocID="{C53515C6-0089-465C-ABF5-28285302A88B}" presName="compNode" presStyleCnt="0"/>
      <dgm:spPr/>
    </dgm:pt>
    <dgm:pt modelId="{EACDC986-8197-4099-95A9-2548C7C35F50}" type="pres">
      <dgm:prSet presAssocID="{C53515C6-0089-465C-ABF5-28285302A88B}" presName="bgRect" presStyleLbl="bgShp" presStyleIdx="0" presStyleCnt="4"/>
      <dgm:spPr/>
    </dgm:pt>
    <dgm:pt modelId="{C9B2271A-1F21-493E-A912-183753B93A8A}" type="pres">
      <dgm:prSet presAssocID="{C53515C6-0089-465C-ABF5-28285302A8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B91CD8B4-7177-4235-B8E2-31529A631F04}" type="pres">
      <dgm:prSet presAssocID="{C53515C6-0089-465C-ABF5-28285302A88B}" presName="spaceRect" presStyleCnt="0"/>
      <dgm:spPr/>
    </dgm:pt>
    <dgm:pt modelId="{FADC85D8-8E3E-42CD-8F0E-143D913C6D2B}" type="pres">
      <dgm:prSet presAssocID="{C53515C6-0089-465C-ABF5-28285302A88B}" presName="parTx" presStyleLbl="revTx" presStyleIdx="0" presStyleCnt="4">
        <dgm:presLayoutVars>
          <dgm:chMax val="0"/>
          <dgm:chPref val="0"/>
        </dgm:presLayoutVars>
      </dgm:prSet>
      <dgm:spPr/>
      <dgm:t>
        <a:bodyPr/>
        <a:lstStyle/>
        <a:p>
          <a:endParaRPr lang="en-US"/>
        </a:p>
      </dgm:t>
    </dgm:pt>
    <dgm:pt modelId="{1A00F47F-8314-47AA-88E2-F0A68CE05150}" type="pres">
      <dgm:prSet presAssocID="{03D54DD9-1854-4521-BE25-6665515AF09C}" presName="sibTrans" presStyleCnt="0"/>
      <dgm:spPr/>
    </dgm:pt>
    <dgm:pt modelId="{B871A403-1257-466D-ACDF-4D9E6E9BD9DF}" type="pres">
      <dgm:prSet presAssocID="{4E8297AE-97FD-4D3D-A7E6-23F0B5FAA9CA}" presName="compNode" presStyleCnt="0"/>
      <dgm:spPr/>
    </dgm:pt>
    <dgm:pt modelId="{06DC521A-A36D-4D47-BB80-8558C703F6D8}" type="pres">
      <dgm:prSet presAssocID="{4E8297AE-97FD-4D3D-A7E6-23F0B5FAA9CA}" presName="bgRect" presStyleLbl="bgShp" presStyleIdx="1" presStyleCnt="4"/>
      <dgm:spPr/>
    </dgm:pt>
    <dgm:pt modelId="{F36DE88E-918D-41EA-88C3-6CC2B238242C}" type="pres">
      <dgm:prSet presAssocID="{4E8297AE-97FD-4D3D-A7E6-23F0B5FAA9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413D0432-0E20-4E68-906F-FAD5C6B3BA7A}" type="pres">
      <dgm:prSet presAssocID="{4E8297AE-97FD-4D3D-A7E6-23F0B5FAA9CA}" presName="spaceRect" presStyleCnt="0"/>
      <dgm:spPr/>
    </dgm:pt>
    <dgm:pt modelId="{E6934238-D152-4F45-85CF-EE83CD210723}" type="pres">
      <dgm:prSet presAssocID="{4E8297AE-97FD-4D3D-A7E6-23F0B5FAA9CA}" presName="parTx" presStyleLbl="revTx" presStyleIdx="1" presStyleCnt="4">
        <dgm:presLayoutVars>
          <dgm:chMax val="0"/>
          <dgm:chPref val="0"/>
        </dgm:presLayoutVars>
      </dgm:prSet>
      <dgm:spPr/>
      <dgm:t>
        <a:bodyPr/>
        <a:lstStyle/>
        <a:p>
          <a:endParaRPr lang="en-US"/>
        </a:p>
      </dgm:t>
    </dgm:pt>
    <dgm:pt modelId="{DDA7B1B0-CEAC-4F20-924E-9C3ACFFB0431}" type="pres">
      <dgm:prSet presAssocID="{146ECC67-9EE5-44EF-934B-8C0CB8B5493F}" presName="sibTrans" presStyleCnt="0"/>
      <dgm:spPr/>
    </dgm:pt>
    <dgm:pt modelId="{D3E640CC-2FA6-4007-AA53-0B4F7AE24F93}" type="pres">
      <dgm:prSet presAssocID="{2C281DF5-0761-427B-BCCA-3B09722C79BF}" presName="compNode" presStyleCnt="0"/>
      <dgm:spPr/>
    </dgm:pt>
    <dgm:pt modelId="{68A5D0B5-9249-4140-A019-093E9CB40CE7}" type="pres">
      <dgm:prSet presAssocID="{2C281DF5-0761-427B-BCCA-3B09722C79BF}" presName="bgRect" presStyleLbl="bgShp" presStyleIdx="2" presStyleCnt="4"/>
      <dgm:spPr/>
    </dgm:pt>
    <dgm:pt modelId="{2F03A262-0D46-4428-BA86-DD1F55185039}" type="pres">
      <dgm:prSet presAssocID="{2C281DF5-0761-427B-BCCA-3B09722C79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30BBCAC6-1E00-4BBB-B964-334132FC9DF7}" type="pres">
      <dgm:prSet presAssocID="{2C281DF5-0761-427B-BCCA-3B09722C79BF}" presName="spaceRect" presStyleCnt="0"/>
      <dgm:spPr/>
    </dgm:pt>
    <dgm:pt modelId="{8FDE7E04-B8DA-4F72-996B-DCE8D05E26C7}" type="pres">
      <dgm:prSet presAssocID="{2C281DF5-0761-427B-BCCA-3B09722C79BF}" presName="parTx" presStyleLbl="revTx" presStyleIdx="2" presStyleCnt="4">
        <dgm:presLayoutVars>
          <dgm:chMax val="0"/>
          <dgm:chPref val="0"/>
        </dgm:presLayoutVars>
      </dgm:prSet>
      <dgm:spPr/>
      <dgm:t>
        <a:bodyPr/>
        <a:lstStyle/>
        <a:p>
          <a:endParaRPr lang="en-US"/>
        </a:p>
      </dgm:t>
    </dgm:pt>
    <dgm:pt modelId="{969759A6-6002-4E3B-B064-AF8C42290CDB}" type="pres">
      <dgm:prSet presAssocID="{90995E07-51A3-466F-A240-93D10220F4CE}" presName="sibTrans" presStyleCnt="0"/>
      <dgm:spPr/>
    </dgm:pt>
    <dgm:pt modelId="{DF7B093D-9FF2-45A1-92A7-E245F77A40AE}" type="pres">
      <dgm:prSet presAssocID="{B2FED449-F396-416D-B9BE-8B38F05EC37D}" presName="compNode" presStyleCnt="0"/>
      <dgm:spPr/>
    </dgm:pt>
    <dgm:pt modelId="{46A706F4-C50F-40D9-840A-A665C57B1313}" type="pres">
      <dgm:prSet presAssocID="{B2FED449-F396-416D-B9BE-8B38F05EC37D}" presName="bgRect" presStyleLbl="bgShp" presStyleIdx="3" presStyleCnt="4"/>
      <dgm:spPr/>
    </dgm:pt>
    <dgm:pt modelId="{E10F8354-DC3F-49D6-8609-3083F0120E12}" type="pres">
      <dgm:prSet presAssocID="{B2FED449-F396-416D-B9BE-8B38F05EC3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71D3672E-7F31-4BE1-9CE1-A6C028F0A1AB}" type="pres">
      <dgm:prSet presAssocID="{B2FED449-F396-416D-B9BE-8B38F05EC37D}" presName="spaceRect" presStyleCnt="0"/>
      <dgm:spPr/>
    </dgm:pt>
    <dgm:pt modelId="{193DCF62-4317-4B7E-A0D1-1984BA604BC6}" type="pres">
      <dgm:prSet presAssocID="{B2FED449-F396-416D-B9BE-8B38F05EC37D}" presName="parTx" presStyleLbl="revTx" presStyleIdx="3" presStyleCnt="4">
        <dgm:presLayoutVars>
          <dgm:chMax val="0"/>
          <dgm:chPref val="0"/>
        </dgm:presLayoutVars>
      </dgm:prSet>
      <dgm:spPr/>
      <dgm:t>
        <a:bodyPr/>
        <a:lstStyle/>
        <a:p>
          <a:endParaRPr lang="en-US"/>
        </a:p>
      </dgm:t>
    </dgm:pt>
  </dgm:ptLst>
  <dgm:cxnLst>
    <dgm:cxn modelId="{E09E7CCF-416B-48EB-A363-D0CB901B3C6F}" type="presOf" srcId="{DC881EFA-1436-428B-92CD-256F9132FE10}" destId="{42857241-1FE2-4418-9601-3AAA7D88FCDA}" srcOrd="0" destOrd="0" presId="urn:microsoft.com/office/officeart/2018/2/layout/IconVerticalSolidList"/>
    <dgm:cxn modelId="{51951208-FFD0-4047-954C-864CCA798EFC}" srcId="{DC881EFA-1436-428B-92CD-256F9132FE10}" destId="{B2FED449-F396-416D-B9BE-8B38F05EC37D}" srcOrd="3" destOrd="0" parTransId="{2A399CE2-C8E0-4238-A2AC-4FCFFB1439C0}" sibTransId="{07669CC0-11FB-4682-B2C8-6348520BE070}"/>
    <dgm:cxn modelId="{6E6DDA7D-6897-4F39-9405-208C8BB69145}" type="presOf" srcId="{C53515C6-0089-465C-ABF5-28285302A88B}" destId="{FADC85D8-8E3E-42CD-8F0E-143D913C6D2B}" srcOrd="0" destOrd="0" presId="urn:microsoft.com/office/officeart/2018/2/layout/IconVerticalSolidList"/>
    <dgm:cxn modelId="{351C8026-114D-4EC4-B54F-219CAD7846A6}" type="presOf" srcId="{4E8297AE-97FD-4D3D-A7E6-23F0B5FAA9CA}" destId="{E6934238-D152-4F45-85CF-EE83CD210723}" srcOrd="0" destOrd="0" presId="urn:microsoft.com/office/officeart/2018/2/layout/IconVerticalSolidList"/>
    <dgm:cxn modelId="{EFA3651D-6A46-4AAC-AFE6-D7B4040EE1CE}" srcId="{DC881EFA-1436-428B-92CD-256F9132FE10}" destId="{2C281DF5-0761-427B-BCCA-3B09722C79BF}" srcOrd="2" destOrd="0" parTransId="{1BA82524-80BC-4950-A8E5-AB37DA4AEC0C}" sibTransId="{90995E07-51A3-466F-A240-93D10220F4CE}"/>
    <dgm:cxn modelId="{C1DE6E59-3E00-407D-BB2A-D9DE4F0FDE26}" srcId="{DC881EFA-1436-428B-92CD-256F9132FE10}" destId="{4E8297AE-97FD-4D3D-A7E6-23F0B5FAA9CA}" srcOrd="1" destOrd="0" parTransId="{0F7D1B5C-7206-40D3-8497-C20A95A99811}" sibTransId="{146ECC67-9EE5-44EF-934B-8C0CB8B5493F}"/>
    <dgm:cxn modelId="{B431ED9E-534C-4B52-BABC-EE1139788D71}" type="presOf" srcId="{2C281DF5-0761-427B-BCCA-3B09722C79BF}" destId="{8FDE7E04-B8DA-4F72-996B-DCE8D05E26C7}" srcOrd="0" destOrd="0" presId="urn:microsoft.com/office/officeart/2018/2/layout/IconVerticalSolidList"/>
    <dgm:cxn modelId="{3BB72517-F847-4145-A5BC-E0F7E098D339}" type="presOf" srcId="{B2FED449-F396-416D-B9BE-8B38F05EC37D}" destId="{193DCF62-4317-4B7E-A0D1-1984BA604BC6}" srcOrd="0" destOrd="0" presId="urn:microsoft.com/office/officeart/2018/2/layout/IconVerticalSolidList"/>
    <dgm:cxn modelId="{B9B0A84B-E3EA-4C3A-B73C-C855E8D27C97}" srcId="{DC881EFA-1436-428B-92CD-256F9132FE10}" destId="{C53515C6-0089-465C-ABF5-28285302A88B}" srcOrd="0" destOrd="0" parTransId="{9164A49E-5051-4324-9C37-6E4C51A66F2E}" sibTransId="{03D54DD9-1854-4521-BE25-6665515AF09C}"/>
    <dgm:cxn modelId="{F4823D72-970F-4206-A9AD-58CC30B86E0C}" type="presParOf" srcId="{42857241-1FE2-4418-9601-3AAA7D88FCDA}" destId="{CB5F9E74-2D4D-42E8-A499-B45DB433CD7A}" srcOrd="0" destOrd="0" presId="urn:microsoft.com/office/officeart/2018/2/layout/IconVerticalSolidList"/>
    <dgm:cxn modelId="{C5B28F6B-6CE5-407C-9738-D00E45BB7A5D}" type="presParOf" srcId="{CB5F9E74-2D4D-42E8-A499-B45DB433CD7A}" destId="{EACDC986-8197-4099-95A9-2548C7C35F50}" srcOrd="0" destOrd="0" presId="urn:microsoft.com/office/officeart/2018/2/layout/IconVerticalSolidList"/>
    <dgm:cxn modelId="{9EDB74D0-B9B2-4851-B7D5-FC1DAF48B4D9}" type="presParOf" srcId="{CB5F9E74-2D4D-42E8-A499-B45DB433CD7A}" destId="{C9B2271A-1F21-493E-A912-183753B93A8A}" srcOrd="1" destOrd="0" presId="urn:microsoft.com/office/officeart/2018/2/layout/IconVerticalSolidList"/>
    <dgm:cxn modelId="{4D105705-8BB1-4324-949F-EE724E491C47}" type="presParOf" srcId="{CB5F9E74-2D4D-42E8-A499-B45DB433CD7A}" destId="{B91CD8B4-7177-4235-B8E2-31529A631F04}" srcOrd="2" destOrd="0" presId="urn:microsoft.com/office/officeart/2018/2/layout/IconVerticalSolidList"/>
    <dgm:cxn modelId="{7A3B0CC1-696F-442F-BA8F-A0A6C516D918}" type="presParOf" srcId="{CB5F9E74-2D4D-42E8-A499-B45DB433CD7A}" destId="{FADC85D8-8E3E-42CD-8F0E-143D913C6D2B}" srcOrd="3" destOrd="0" presId="urn:microsoft.com/office/officeart/2018/2/layout/IconVerticalSolidList"/>
    <dgm:cxn modelId="{28152D9E-483D-4077-B526-252E2740FCC9}" type="presParOf" srcId="{42857241-1FE2-4418-9601-3AAA7D88FCDA}" destId="{1A00F47F-8314-47AA-88E2-F0A68CE05150}" srcOrd="1" destOrd="0" presId="urn:microsoft.com/office/officeart/2018/2/layout/IconVerticalSolidList"/>
    <dgm:cxn modelId="{DE0502C6-E8BA-4D8B-B58A-BA96C207090F}" type="presParOf" srcId="{42857241-1FE2-4418-9601-3AAA7D88FCDA}" destId="{B871A403-1257-466D-ACDF-4D9E6E9BD9DF}" srcOrd="2" destOrd="0" presId="urn:microsoft.com/office/officeart/2018/2/layout/IconVerticalSolidList"/>
    <dgm:cxn modelId="{F9DFFBF4-2992-4B5E-9EA8-9A7206C566CC}" type="presParOf" srcId="{B871A403-1257-466D-ACDF-4D9E6E9BD9DF}" destId="{06DC521A-A36D-4D47-BB80-8558C703F6D8}" srcOrd="0" destOrd="0" presId="urn:microsoft.com/office/officeart/2018/2/layout/IconVerticalSolidList"/>
    <dgm:cxn modelId="{1B6CB886-97E9-4B78-A211-9C64EA80450A}" type="presParOf" srcId="{B871A403-1257-466D-ACDF-4D9E6E9BD9DF}" destId="{F36DE88E-918D-41EA-88C3-6CC2B238242C}" srcOrd="1" destOrd="0" presId="urn:microsoft.com/office/officeart/2018/2/layout/IconVerticalSolidList"/>
    <dgm:cxn modelId="{A2375C6D-9949-450C-B6E8-574794580F74}" type="presParOf" srcId="{B871A403-1257-466D-ACDF-4D9E6E9BD9DF}" destId="{413D0432-0E20-4E68-906F-FAD5C6B3BA7A}" srcOrd="2" destOrd="0" presId="urn:microsoft.com/office/officeart/2018/2/layout/IconVerticalSolidList"/>
    <dgm:cxn modelId="{D8E81FC6-EFD0-479C-8DB5-5A7D3D819E3D}" type="presParOf" srcId="{B871A403-1257-466D-ACDF-4D9E6E9BD9DF}" destId="{E6934238-D152-4F45-85CF-EE83CD210723}" srcOrd="3" destOrd="0" presId="urn:microsoft.com/office/officeart/2018/2/layout/IconVerticalSolidList"/>
    <dgm:cxn modelId="{E58A6B61-562B-4042-947C-5FB60EF332E6}" type="presParOf" srcId="{42857241-1FE2-4418-9601-3AAA7D88FCDA}" destId="{DDA7B1B0-CEAC-4F20-924E-9C3ACFFB0431}" srcOrd="3" destOrd="0" presId="urn:microsoft.com/office/officeart/2018/2/layout/IconVerticalSolidList"/>
    <dgm:cxn modelId="{8F8FE1E0-1317-4350-8A74-2784079CF3F3}" type="presParOf" srcId="{42857241-1FE2-4418-9601-3AAA7D88FCDA}" destId="{D3E640CC-2FA6-4007-AA53-0B4F7AE24F93}" srcOrd="4" destOrd="0" presId="urn:microsoft.com/office/officeart/2018/2/layout/IconVerticalSolidList"/>
    <dgm:cxn modelId="{D7B2D97F-F9D2-4B9F-9F9E-D9B84966F9A5}" type="presParOf" srcId="{D3E640CC-2FA6-4007-AA53-0B4F7AE24F93}" destId="{68A5D0B5-9249-4140-A019-093E9CB40CE7}" srcOrd="0" destOrd="0" presId="urn:microsoft.com/office/officeart/2018/2/layout/IconVerticalSolidList"/>
    <dgm:cxn modelId="{22001292-F840-4837-A0E3-27895EC22162}" type="presParOf" srcId="{D3E640CC-2FA6-4007-AA53-0B4F7AE24F93}" destId="{2F03A262-0D46-4428-BA86-DD1F55185039}" srcOrd="1" destOrd="0" presId="urn:microsoft.com/office/officeart/2018/2/layout/IconVerticalSolidList"/>
    <dgm:cxn modelId="{7B25FF8A-85AB-4FB1-8219-94419B032DE9}" type="presParOf" srcId="{D3E640CC-2FA6-4007-AA53-0B4F7AE24F93}" destId="{30BBCAC6-1E00-4BBB-B964-334132FC9DF7}" srcOrd="2" destOrd="0" presId="urn:microsoft.com/office/officeart/2018/2/layout/IconVerticalSolidList"/>
    <dgm:cxn modelId="{B94F124A-3709-400C-9D7C-CCB845B75BCD}" type="presParOf" srcId="{D3E640CC-2FA6-4007-AA53-0B4F7AE24F93}" destId="{8FDE7E04-B8DA-4F72-996B-DCE8D05E26C7}" srcOrd="3" destOrd="0" presId="urn:microsoft.com/office/officeart/2018/2/layout/IconVerticalSolidList"/>
    <dgm:cxn modelId="{890EB6F4-FDBD-4297-A158-093BE41292E6}" type="presParOf" srcId="{42857241-1FE2-4418-9601-3AAA7D88FCDA}" destId="{969759A6-6002-4E3B-B064-AF8C42290CDB}" srcOrd="5" destOrd="0" presId="urn:microsoft.com/office/officeart/2018/2/layout/IconVerticalSolidList"/>
    <dgm:cxn modelId="{F83D6ECB-748A-4694-B5D4-B1A56788B5EB}" type="presParOf" srcId="{42857241-1FE2-4418-9601-3AAA7D88FCDA}" destId="{DF7B093D-9FF2-45A1-92A7-E245F77A40AE}" srcOrd="6" destOrd="0" presId="urn:microsoft.com/office/officeart/2018/2/layout/IconVerticalSolidList"/>
    <dgm:cxn modelId="{535FE0DD-2C74-4498-AE24-885B607DBCDE}" type="presParOf" srcId="{DF7B093D-9FF2-45A1-92A7-E245F77A40AE}" destId="{46A706F4-C50F-40D9-840A-A665C57B1313}" srcOrd="0" destOrd="0" presId="urn:microsoft.com/office/officeart/2018/2/layout/IconVerticalSolidList"/>
    <dgm:cxn modelId="{44BEB769-9817-4290-B390-9564D494F291}" type="presParOf" srcId="{DF7B093D-9FF2-45A1-92A7-E245F77A40AE}" destId="{E10F8354-DC3F-49D6-8609-3083F0120E12}" srcOrd="1" destOrd="0" presId="urn:microsoft.com/office/officeart/2018/2/layout/IconVerticalSolidList"/>
    <dgm:cxn modelId="{AAE5D8B5-40B2-48B1-9B0E-0F7930582D6E}" type="presParOf" srcId="{DF7B093D-9FF2-45A1-92A7-E245F77A40AE}" destId="{71D3672E-7F31-4BE1-9CE1-A6C028F0A1AB}" srcOrd="2" destOrd="0" presId="urn:microsoft.com/office/officeart/2018/2/layout/IconVerticalSolidList"/>
    <dgm:cxn modelId="{9A9B4EE2-665B-4A5C-A0BE-2E514CAAAC37}" type="presParOf" srcId="{DF7B093D-9FF2-45A1-92A7-E245F77A40AE}" destId="{193DCF62-4317-4B7E-A0D1-1984BA604BC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DC986-8197-4099-95A9-2548C7C35F50}">
      <dsp:nvSpPr>
        <dsp:cNvPr id="0" name=""/>
        <dsp:cNvSpPr/>
      </dsp:nvSpPr>
      <dsp:spPr>
        <a:xfrm>
          <a:off x="0" y="1239"/>
          <a:ext cx="9601196" cy="628041"/>
        </a:xfrm>
        <a:prstGeom prst="roundRect">
          <a:avLst>
            <a:gd name="adj" fmla="val 10000"/>
          </a:avLst>
        </a:prstGeom>
        <a:solidFill>
          <a:schemeClr val="accent2">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C9B2271A-1F21-493E-A912-183753B93A8A}">
      <dsp:nvSpPr>
        <dsp:cNvPr id="0" name=""/>
        <dsp:cNvSpPr/>
      </dsp:nvSpPr>
      <dsp:spPr>
        <a:xfrm>
          <a:off x="189982" y="142548"/>
          <a:ext cx="345422" cy="3454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ADC85D8-8E3E-42CD-8F0E-143D913C6D2B}">
      <dsp:nvSpPr>
        <dsp:cNvPr id="0" name=""/>
        <dsp:cNvSpPr/>
      </dsp:nvSpPr>
      <dsp:spPr>
        <a:xfrm>
          <a:off x="725387" y="1239"/>
          <a:ext cx="8875809" cy="62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8" tIns="66468" rIns="66468" bIns="66468" numCol="1" spcCol="1270" anchor="ctr" anchorCtr="0">
          <a:noAutofit/>
        </a:bodyPr>
        <a:lstStyle/>
        <a:p>
          <a:pPr lvl="0" algn="l" defTabSz="933450">
            <a:lnSpc>
              <a:spcPct val="100000"/>
            </a:lnSpc>
            <a:spcBef>
              <a:spcPct val="0"/>
            </a:spcBef>
            <a:spcAft>
              <a:spcPct val="35000"/>
            </a:spcAft>
          </a:pPr>
          <a:r>
            <a:rPr lang="en-US" sz="2100" kern="1200" dirty="0"/>
            <a:t>Most payments from </a:t>
          </a:r>
          <a:r>
            <a:rPr lang="en-US" sz="2100" kern="1200"/>
            <a:t>the org </a:t>
          </a:r>
          <a:r>
            <a:rPr lang="en-US" sz="2100" kern="1200" dirty="0"/>
            <a:t>account can be made directly to vendors</a:t>
          </a:r>
        </a:p>
      </dsp:txBody>
      <dsp:txXfrm>
        <a:off x="725387" y="1239"/>
        <a:ext cx="8875809" cy="628041"/>
      </dsp:txXfrm>
    </dsp:sp>
    <dsp:sp modelId="{06DC521A-A36D-4D47-BB80-8558C703F6D8}">
      <dsp:nvSpPr>
        <dsp:cNvPr id="0" name=""/>
        <dsp:cNvSpPr/>
      </dsp:nvSpPr>
      <dsp:spPr>
        <a:xfrm>
          <a:off x="0" y="786290"/>
          <a:ext cx="9601196" cy="628041"/>
        </a:xfrm>
        <a:prstGeom prst="roundRect">
          <a:avLst>
            <a:gd name="adj" fmla="val 10000"/>
          </a:avLst>
        </a:prstGeom>
        <a:solidFill>
          <a:schemeClr val="accent3">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F36DE88E-918D-41EA-88C3-6CC2B238242C}">
      <dsp:nvSpPr>
        <dsp:cNvPr id="0" name=""/>
        <dsp:cNvSpPr/>
      </dsp:nvSpPr>
      <dsp:spPr>
        <a:xfrm>
          <a:off x="189982" y="927600"/>
          <a:ext cx="345422" cy="345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6934238-D152-4F45-85CF-EE83CD210723}">
      <dsp:nvSpPr>
        <dsp:cNvPr id="0" name=""/>
        <dsp:cNvSpPr/>
      </dsp:nvSpPr>
      <dsp:spPr>
        <a:xfrm>
          <a:off x="725387" y="786290"/>
          <a:ext cx="8875809" cy="62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8" tIns="66468" rIns="66468" bIns="66468" numCol="1" spcCol="1270" anchor="ctr" anchorCtr="0">
          <a:noAutofit/>
        </a:bodyPr>
        <a:lstStyle/>
        <a:p>
          <a:pPr lvl="0" algn="l" defTabSz="933450">
            <a:lnSpc>
              <a:spcPct val="100000"/>
            </a:lnSpc>
            <a:spcBef>
              <a:spcPct val="0"/>
            </a:spcBef>
            <a:spcAft>
              <a:spcPct val="35000"/>
            </a:spcAft>
          </a:pPr>
          <a:r>
            <a:rPr lang="en-US" sz="2100" kern="1200" dirty="0"/>
            <a:t>Club Financial Coordinator can help you purchase things online with the </a:t>
          </a:r>
          <a:r>
            <a:rPr lang="en-US" sz="2100" kern="1200" dirty="0" err="1"/>
            <a:t>Procard</a:t>
          </a:r>
          <a:endParaRPr lang="en-US" sz="2100" kern="1200" dirty="0"/>
        </a:p>
      </dsp:txBody>
      <dsp:txXfrm>
        <a:off x="725387" y="786290"/>
        <a:ext cx="8875809" cy="628041"/>
      </dsp:txXfrm>
    </dsp:sp>
    <dsp:sp modelId="{68A5D0B5-9249-4140-A019-093E9CB40CE7}">
      <dsp:nvSpPr>
        <dsp:cNvPr id="0" name=""/>
        <dsp:cNvSpPr/>
      </dsp:nvSpPr>
      <dsp:spPr>
        <a:xfrm>
          <a:off x="0" y="1571342"/>
          <a:ext cx="9601196" cy="628041"/>
        </a:xfrm>
        <a:prstGeom prst="roundRect">
          <a:avLst>
            <a:gd name="adj" fmla="val 10000"/>
          </a:avLst>
        </a:prstGeom>
        <a:solidFill>
          <a:schemeClr val="accent4">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2F03A262-0D46-4428-BA86-DD1F55185039}">
      <dsp:nvSpPr>
        <dsp:cNvPr id="0" name=""/>
        <dsp:cNvSpPr/>
      </dsp:nvSpPr>
      <dsp:spPr>
        <a:xfrm>
          <a:off x="189982" y="1712651"/>
          <a:ext cx="345422" cy="3454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FDE7E04-B8DA-4F72-996B-DCE8D05E26C7}">
      <dsp:nvSpPr>
        <dsp:cNvPr id="0" name=""/>
        <dsp:cNvSpPr/>
      </dsp:nvSpPr>
      <dsp:spPr>
        <a:xfrm>
          <a:off x="725387" y="1571342"/>
          <a:ext cx="8875809" cy="62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8" tIns="66468" rIns="66468" bIns="66468" numCol="1" spcCol="1270" anchor="ctr" anchorCtr="0">
          <a:noAutofit/>
        </a:bodyPr>
        <a:lstStyle/>
        <a:p>
          <a:pPr lvl="0" algn="l" defTabSz="933450">
            <a:lnSpc>
              <a:spcPct val="100000"/>
            </a:lnSpc>
            <a:spcBef>
              <a:spcPct val="0"/>
            </a:spcBef>
            <a:spcAft>
              <a:spcPct val="35000"/>
            </a:spcAft>
          </a:pPr>
          <a:r>
            <a:rPr lang="en-US" sz="2100" kern="1200" dirty="0"/>
            <a:t>No reimbursements for travel or group events at this time</a:t>
          </a:r>
        </a:p>
      </dsp:txBody>
      <dsp:txXfrm>
        <a:off x="725387" y="1571342"/>
        <a:ext cx="8875809" cy="628041"/>
      </dsp:txXfrm>
    </dsp:sp>
    <dsp:sp modelId="{46A706F4-C50F-40D9-840A-A665C57B1313}">
      <dsp:nvSpPr>
        <dsp:cNvPr id="0" name=""/>
        <dsp:cNvSpPr/>
      </dsp:nvSpPr>
      <dsp:spPr>
        <a:xfrm>
          <a:off x="0" y="2356394"/>
          <a:ext cx="9601196" cy="628041"/>
        </a:xfrm>
        <a:prstGeom prst="roundRect">
          <a:avLst>
            <a:gd name="adj" fmla="val 10000"/>
          </a:avLst>
        </a:prstGeom>
        <a:solidFill>
          <a:schemeClr val="accent5">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E10F8354-DC3F-49D6-8609-3083F0120E12}">
      <dsp:nvSpPr>
        <dsp:cNvPr id="0" name=""/>
        <dsp:cNvSpPr/>
      </dsp:nvSpPr>
      <dsp:spPr>
        <a:xfrm>
          <a:off x="189982" y="2497703"/>
          <a:ext cx="345422" cy="3454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193DCF62-4317-4B7E-A0D1-1984BA604BC6}">
      <dsp:nvSpPr>
        <dsp:cNvPr id="0" name=""/>
        <dsp:cNvSpPr/>
      </dsp:nvSpPr>
      <dsp:spPr>
        <a:xfrm>
          <a:off x="725387" y="2356394"/>
          <a:ext cx="8875809" cy="62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8" tIns="66468" rIns="66468" bIns="66468" numCol="1" spcCol="1270" anchor="ctr" anchorCtr="0">
          <a:noAutofit/>
        </a:bodyPr>
        <a:lstStyle/>
        <a:p>
          <a:pPr lvl="0" algn="l" defTabSz="933450">
            <a:lnSpc>
              <a:spcPct val="100000"/>
            </a:lnSpc>
            <a:spcBef>
              <a:spcPct val="0"/>
            </a:spcBef>
            <a:spcAft>
              <a:spcPct val="35000"/>
            </a:spcAft>
          </a:pPr>
          <a:r>
            <a:rPr lang="en-US" sz="2100" kern="1200" dirty="0"/>
            <a:t>Make sure to keep your receipts if you need a reimbursement</a:t>
          </a:r>
        </a:p>
      </dsp:txBody>
      <dsp:txXfrm>
        <a:off x="725387" y="2356394"/>
        <a:ext cx="8875809" cy="6280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AEFF9-261B-4EE6-AE4C-491A2CCD5811}" type="datetimeFigureOut">
              <a:rPr lang="en-US" smtClean="0"/>
              <a:t>8/21/2020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33310-0AB4-472E-A891-FF20E941F389}" type="slidenum">
              <a:rPr lang="en-US" smtClean="0"/>
              <a:t>‹#›</a:t>
            </a:fld>
            <a:endParaRPr lang="en-US"/>
          </a:p>
        </p:txBody>
      </p:sp>
    </p:spTree>
    <p:extLst>
      <p:ext uri="{BB962C8B-B14F-4D97-AF65-F5344CB8AC3E}">
        <p14:creationId xmlns:p14="http://schemas.microsoft.com/office/powerpoint/2010/main" val="279597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back to financial management Training for Registered Student Organizations. This is the third and final video in the training session.</a:t>
            </a:r>
            <a:endParaRPr lang="en-US" dirty="0"/>
          </a:p>
        </p:txBody>
      </p:sp>
      <p:sp>
        <p:nvSpPr>
          <p:cNvPr id="4" name="Slide Number Placeholder 3"/>
          <p:cNvSpPr>
            <a:spLocks noGrp="1"/>
          </p:cNvSpPr>
          <p:nvPr>
            <p:ph type="sldNum" sz="quarter" idx="10"/>
          </p:nvPr>
        </p:nvSpPr>
        <p:spPr/>
        <p:txBody>
          <a:bodyPr/>
          <a:lstStyle/>
          <a:p>
            <a:fld id="{53F33310-0AB4-472E-A891-FF20E941F389}" type="slidenum">
              <a:rPr lang="en-US" smtClean="0"/>
              <a:t>1</a:t>
            </a:fld>
            <a:endParaRPr lang="en-US"/>
          </a:p>
        </p:txBody>
      </p:sp>
    </p:spTree>
    <p:extLst>
      <p:ext uri="{BB962C8B-B14F-4D97-AF65-F5344CB8AC3E}">
        <p14:creationId xmlns:p14="http://schemas.microsoft.com/office/powerpoint/2010/main" val="31590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have learned a lot about the different types of ways to utilize your organization’s on-campus account. Let’s take some time to review the key points: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you learned how payments can be made from your organization’s account directly to businesses or vendors you work with.</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Next you learned about how to best utilize the Club Financial Coordinator’s </a:t>
            </a:r>
            <a:r>
              <a:rPr lang="en-US" sz="1200" kern="1200" dirty="0" err="1" smtClean="0">
                <a:solidFill>
                  <a:schemeClr val="tx1"/>
                </a:solidFill>
                <a:effectLst/>
                <a:latin typeface="+mn-lt"/>
                <a:ea typeface="+mn-ea"/>
                <a:cs typeface="+mn-cs"/>
              </a:rPr>
              <a:t>ProCard</a:t>
            </a:r>
            <a:r>
              <a:rPr lang="en-US" sz="1200" kern="1200" dirty="0" smtClean="0">
                <a:solidFill>
                  <a:schemeClr val="tx1"/>
                </a:solidFill>
                <a:effectLst/>
                <a:latin typeface="+mn-lt"/>
                <a:ea typeface="+mn-ea"/>
                <a:cs typeface="+mn-cs"/>
              </a:rPr>
              <a:t> to make online purchases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have also been informed of new restrictions due to the COVID-19 pandemic including the fact that we cannot reimburse, or make payment for travel or group events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Also you were reminded to hold onto your receipts if you need a reimbursement, and what alternative is available if your receipt ends up lost, or missing information.</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 for completing this training video. This is the final video in the Financial management training series. Once you finish watching this video, you will take a short quiz to test your knowledge. After submitting your quiz, your responses will be reviewed and if you pass, you will have access to sign the Financial Agreement. Please feel free to refer back to these videos when taking the quiz, or for a refresher at any point in the future. Thank you, and have a wonderful semester at Humboldt State University. </a:t>
            </a:r>
          </a:p>
          <a:p>
            <a:endParaRPr lang="en-US" dirty="0"/>
          </a:p>
        </p:txBody>
      </p:sp>
      <p:sp>
        <p:nvSpPr>
          <p:cNvPr id="4" name="Slide Number Placeholder 3"/>
          <p:cNvSpPr>
            <a:spLocks noGrp="1"/>
          </p:cNvSpPr>
          <p:nvPr>
            <p:ph type="sldNum" sz="quarter" idx="10"/>
          </p:nvPr>
        </p:nvSpPr>
        <p:spPr/>
        <p:txBody>
          <a:bodyPr/>
          <a:lstStyle/>
          <a:p>
            <a:fld id="{53F33310-0AB4-472E-A891-FF20E941F389}" type="slidenum">
              <a:rPr lang="en-US" smtClean="0"/>
              <a:t>10</a:t>
            </a:fld>
            <a:endParaRPr lang="en-US"/>
          </a:p>
        </p:txBody>
      </p:sp>
    </p:spTree>
    <p:extLst>
      <p:ext uri="{BB962C8B-B14F-4D97-AF65-F5344CB8AC3E}">
        <p14:creationId xmlns:p14="http://schemas.microsoft.com/office/powerpoint/2010/main" val="236912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video will be covering the process to access and use your organization’s money that you raised.</a:t>
            </a:r>
            <a:endParaRPr lang="en-US" dirty="0"/>
          </a:p>
        </p:txBody>
      </p:sp>
      <p:sp>
        <p:nvSpPr>
          <p:cNvPr id="4" name="Slide Number Placeholder 3"/>
          <p:cNvSpPr>
            <a:spLocks noGrp="1"/>
          </p:cNvSpPr>
          <p:nvPr>
            <p:ph type="sldNum" sz="quarter" idx="10"/>
          </p:nvPr>
        </p:nvSpPr>
        <p:spPr/>
        <p:txBody>
          <a:bodyPr/>
          <a:lstStyle/>
          <a:p>
            <a:fld id="{53F33310-0AB4-472E-A891-FF20E941F389}" type="slidenum">
              <a:rPr lang="en-US" smtClean="0"/>
              <a:t>2</a:t>
            </a:fld>
            <a:endParaRPr lang="en-US"/>
          </a:p>
        </p:txBody>
      </p:sp>
    </p:spTree>
    <p:extLst>
      <p:ext uri="{BB962C8B-B14F-4D97-AF65-F5344CB8AC3E}">
        <p14:creationId xmlns:p14="http://schemas.microsoft.com/office/powerpoint/2010/main" val="98113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need to address what your organization’s money can be spent on. In the traditional process, your organization’s money could be used for almost anything with few restrictions. Please note that this only applies for money that your organization fundraised, but not other revenue sources such as Associated Student Grants. Now, with campus operations moving virtually, there will be a few more restrictions in place, in order to adhere to social distancing guidelines. In general purchases for large events or group gatherings will not be approved for purchase from your organization’s trust fund account.</a:t>
            </a:r>
            <a:endParaRPr lang="en-US" dirty="0"/>
          </a:p>
        </p:txBody>
      </p:sp>
      <p:sp>
        <p:nvSpPr>
          <p:cNvPr id="4" name="Slide Number Placeholder 3"/>
          <p:cNvSpPr>
            <a:spLocks noGrp="1"/>
          </p:cNvSpPr>
          <p:nvPr>
            <p:ph type="sldNum" sz="quarter" idx="10"/>
          </p:nvPr>
        </p:nvSpPr>
        <p:spPr/>
        <p:txBody>
          <a:bodyPr/>
          <a:lstStyle/>
          <a:p>
            <a:fld id="{53F33310-0AB4-472E-A891-FF20E941F389}" type="slidenum">
              <a:rPr lang="en-US" smtClean="0"/>
              <a:t>3</a:t>
            </a:fld>
            <a:endParaRPr lang="en-US"/>
          </a:p>
        </p:txBody>
      </p:sp>
    </p:spTree>
    <p:extLst>
      <p:ext uri="{BB962C8B-B14F-4D97-AF65-F5344CB8AC3E}">
        <p14:creationId xmlns:p14="http://schemas.microsoft.com/office/powerpoint/2010/main" val="141925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 few ways to access the funds in your organization’s on-campus trust account. The first way is through direct payments. It is recommended that payments be made from the account by utilizing the Club Financial Coordinator’s </a:t>
            </a:r>
            <a:r>
              <a:rPr lang="en-US" sz="1200" kern="1200" dirty="0" err="1" smtClean="0">
                <a:solidFill>
                  <a:schemeClr val="tx1"/>
                </a:solidFill>
                <a:effectLst/>
                <a:latin typeface="+mn-lt"/>
                <a:ea typeface="+mn-ea"/>
                <a:cs typeface="+mn-cs"/>
              </a:rPr>
              <a:t>ProCard</a:t>
            </a:r>
            <a:r>
              <a:rPr lang="en-US" sz="1200" kern="1200" dirty="0" smtClean="0">
                <a:solidFill>
                  <a:schemeClr val="tx1"/>
                </a:solidFill>
                <a:effectLst/>
                <a:latin typeface="+mn-lt"/>
                <a:ea typeface="+mn-ea"/>
                <a:cs typeface="+mn-cs"/>
              </a:rPr>
              <a:t>. It is a lot quicker and easier to get payments made for your supplies or services this way. You will just need to send me a link to the item you wish to purchase or provide an invoice, and I will shop and pay it directly for you. Alternatively, if a company of business cannot accept card payments, we can send a check in the mail. This method takes a bit longer and requires some more paperwork to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Payments can also be made directly to guest speakers or guest lecturers, if you wish to invite them for a Zoom or virtual performance. You would just need to provide a copy of the flyer advertising the guest speaker’s event as proof of their participation. Once you know your organization will be inviting a guest speaker, please contact Club Financial Services ahead of time so that we can get the necessary paperwork started to get your guest paid. Unfortunately, at this time, we cannot reimburse your guest speaker for any travel or hospitality expenses, since non-essential travel cannot be approved or endorsed by the university in an effort to slow the spread of the coronavirus. When you consider making purchases on behalf of your organization, please start with the option to pay businesses or vendors directly, so that you, or your members, do not have to pay out of pocket.</a:t>
            </a:r>
            <a:endParaRPr lang="en-US" dirty="0"/>
          </a:p>
        </p:txBody>
      </p:sp>
      <p:sp>
        <p:nvSpPr>
          <p:cNvPr id="4" name="Slide Number Placeholder 3"/>
          <p:cNvSpPr>
            <a:spLocks noGrp="1"/>
          </p:cNvSpPr>
          <p:nvPr>
            <p:ph type="sldNum" sz="quarter" idx="10"/>
          </p:nvPr>
        </p:nvSpPr>
        <p:spPr/>
        <p:txBody>
          <a:bodyPr/>
          <a:lstStyle/>
          <a:p>
            <a:fld id="{53F33310-0AB4-472E-A891-FF20E941F389}" type="slidenum">
              <a:rPr lang="en-US" smtClean="0"/>
              <a:t>4</a:t>
            </a:fld>
            <a:endParaRPr lang="en-US"/>
          </a:p>
        </p:txBody>
      </p:sp>
    </p:spTree>
    <p:extLst>
      <p:ext uri="{BB962C8B-B14F-4D97-AF65-F5344CB8AC3E}">
        <p14:creationId xmlns:p14="http://schemas.microsoft.com/office/powerpoint/2010/main" val="312761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Taking advantage of the </a:t>
            </a:r>
            <a:r>
              <a:rPr lang="en-US" sz="1200" kern="1200" dirty="0" err="1" smtClean="0">
                <a:solidFill>
                  <a:schemeClr val="tx1"/>
                </a:solidFill>
                <a:effectLst/>
                <a:latin typeface="+mn-lt"/>
                <a:ea typeface="+mn-ea"/>
                <a:cs typeface="+mn-cs"/>
              </a:rPr>
              <a:t>ProCard</a:t>
            </a:r>
            <a:r>
              <a:rPr lang="en-US" sz="1200" kern="1200" dirty="0" smtClean="0">
                <a:solidFill>
                  <a:schemeClr val="tx1"/>
                </a:solidFill>
                <a:effectLst/>
                <a:latin typeface="+mn-lt"/>
                <a:ea typeface="+mn-ea"/>
                <a:cs typeface="+mn-cs"/>
              </a:rPr>
              <a:t> is the recommended way to make purchases from your organization’s account, but you may wonder where it can be used. Here are a few examples of websites that can accept the </a:t>
            </a:r>
            <a:r>
              <a:rPr lang="en-US" sz="1200" kern="1200" dirty="0" err="1" smtClean="0">
                <a:solidFill>
                  <a:schemeClr val="tx1"/>
                </a:solidFill>
                <a:effectLst/>
                <a:latin typeface="+mn-lt"/>
                <a:ea typeface="+mn-ea"/>
                <a:cs typeface="+mn-cs"/>
              </a:rPr>
              <a:t>procard</a:t>
            </a:r>
            <a:r>
              <a:rPr lang="en-US" sz="1200" kern="1200" dirty="0" smtClean="0">
                <a:solidFill>
                  <a:schemeClr val="tx1"/>
                </a:solidFill>
                <a:effectLst/>
                <a:latin typeface="+mn-lt"/>
                <a:ea typeface="+mn-ea"/>
                <a:cs typeface="+mn-cs"/>
              </a:rPr>
              <a:t>. Humboldt State University has special business accounts with Amazon and Staples, so we typically can get products at a cheaper rate. These savings are available for Registered Student Organizations as well! As a general rule, if you can order something online, we can pay for it online as well. Please keep this option in mind as we progress through this semester, virtually.</a:t>
            </a:r>
          </a:p>
        </p:txBody>
      </p:sp>
      <p:sp>
        <p:nvSpPr>
          <p:cNvPr id="4" name="Slide Number Placeholder 3"/>
          <p:cNvSpPr>
            <a:spLocks noGrp="1"/>
          </p:cNvSpPr>
          <p:nvPr>
            <p:ph type="sldNum" sz="quarter" idx="10"/>
          </p:nvPr>
        </p:nvSpPr>
        <p:spPr/>
        <p:txBody>
          <a:bodyPr/>
          <a:lstStyle/>
          <a:p>
            <a:fld id="{53F33310-0AB4-472E-A891-FF20E941F389}" type="slidenum">
              <a:rPr lang="en-US" smtClean="0"/>
              <a:t>5</a:t>
            </a:fld>
            <a:endParaRPr lang="en-US"/>
          </a:p>
        </p:txBody>
      </p:sp>
    </p:spTree>
    <p:extLst>
      <p:ext uri="{BB962C8B-B14F-4D97-AF65-F5344CB8AC3E}">
        <p14:creationId xmlns:p14="http://schemas.microsoft.com/office/powerpoint/2010/main" val="113875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type of payments from the on-campus account are reimbursements. Reimbursements should only be used if it not convenient to pay online with a </a:t>
            </a:r>
            <a:r>
              <a:rPr lang="en-US" sz="1200" kern="1200" dirty="0" err="1" smtClean="0">
                <a:solidFill>
                  <a:schemeClr val="tx1"/>
                </a:solidFill>
                <a:effectLst/>
                <a:latin typeface="+mn-lt"/>
                <a:ea typeface="+mn-ea"/>
                <a:cs typeface="+mn-cs"/>
              </a:rPr>
              <a:t>procard</a:t>
            </a:r>
            <a:r>
              <a:rPr lang="en-US" sz="1200" kern="1200" dirty="0" smtClean="0">
                <a:solidFill>
                  <a:schemeClr val="tx1"/>
                </a:solidFill>
                <a:effectLst/>
                <a:latin typeface="+mn-lt"/>
                <a:ea typeface="+mn-ea"/>
                <a:cs typeface="+mn-cs"/>
              </a:rPr>
              <a:t>, or send a check in the mail. Examples of this might include purchasing small items at a grocery store. As a general rule, reimbursements should only be used if it does not incur a personal financial burden to any individual. A reimbursement should typically be less than $50. Reimbursements can take up to 10 business days to process, and will also take additional time to be mailed. To enforce social distancing guidelines, we will not be offering cash reimbursements, or check pick-up this semester. If you need to get reimbursed from your account, please be sure to save your original itemized receipts. Receipts that are missing essential information are not suitable to be reimbursed. One of the main restrictions around accessing your organization’s money, is that you cannot purchase or be reimbursed for drugs, alcohol, or tobacco products. In addition, we will not be able to reimburse for travel expenses as most student organization travel is deemed non-essential.</a:t>
            </a:r>
          </a:p>
          <a:p>
            <a:endParaRPr lang="en-US" dirty="0"/>
          </a:p>
        </p:txBody>
      </p:sp>
      <p:sp>
        <p:nvSpPr>
          <p:cNvPr id="4" name="Slide Number Placeholder 3"/>
          <p:cNvSpPr>
            <a:spLocks noGrp="1"/>
          </p:cNvSpPr>
          <p:nvPr>
            <p:ph type="sldNum" sz="quarter" idx="10"/>
          </p:nvPr>
        </p:nvSpPr>
        <p:spPr/>
        <p:txBody>
          <a:bodyPr/>
          <a:lstStyle/>
          <a:p>
            <a:fld id="{53F33310-0AB4-472E-A891-FF20E941F389}" type="slidenum">
              <a:rPr lang="en-US" smtClean="0"/>
              <a:t>6</a:t>
            </a:fld>
            <a:endParaRPr lang="en-US"/>
          </a:p>
        </p:txBody>
      </p:sp>
    </p:spTree>
    <p:extLst>
      <p:ext uri="{BB962C8B-B14F-4D97-AF65-F5344CB8AC3E}">
        <p14:creationId xmlns:p14="http://schemas.microsoft.com/office/powerpoint/2010/main" val="190488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complete any of these type of payments from your organization’s account, you will need to submit a Payment Request Form for Student Organizations. This form can be found online on our website. Before your Payment Request can be accepted, it is important that the organization’s president, treasurer, and advisor complete this financial training, and submit the financial agreement. If your organization changes president, treasurer, or advisor during the school year, they must complete the financial training, and sign the financial agreement before they are able to sign for a payment request. As a general rule, please be sure that money spent from your organization’s account is used for the benefit of your organization as a whole. Payments cannot be used to benefit any single individual. Utilizing the payment request correctly can be a great way to pay for things directly from your account without having to spend your own personal money.</a:t>
            </a:r>
          </a:p>
        </p:txBody>
      </p:sp>
      <p:sp>
        <p:nvSpPr>
          <p:cNvPr id="4" name="Slide Number Placeholder 3"/>
          <p:cNvSpPr>
            <a:spLocks noGrp="1"/>
          </p:cNvSpPr>
          <p:nvPr>
            <p:ph type="sldNum" sz="quarter" idx="10"/>
          </p:nvPr>
        </p:nvSpPr>
        <p:spPr/>
        <p:txBody>
          <a:bodyPr/>
          <a:lstStyle/>
          <a:p>
            <a:fld id="{53F33310-0AB4-472E-A891-FF20E941F389}" type="slidenum">
              <a:rPr lang="en-US" smtClean="0"/>
              <a:t>7</a:t>
            </a:fld>
            <a:endParaRPr lang="en-US"/>
          </a:p>
        </p:txBody>
      </p:sp>
    </p:spTree>
    <p:extLst>
      <p:ext uri="{BB962C8B-B14F-4D97-AF65-F5344CB8AC3E}">
        <p14:creationId xmlns:p14="http://schemas.microsoft.com/office/powerpoint/2010/main" val="385918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may happen sometimes that you need a reimbursement and your receipt becomes lost or is missing essential information. You should always try your best to recover any lost receipts by returning to your vendor and ask to re-print the receipt. If all efforts to recover the lost receipt or invoice have been exhausted, you are not out of luck! You may turn in a Lost Receipt Memo in lieu of your missing backup. This form ensures that a reimbursements can still be made form your organization’s account. You must include information that would have appeared on the receipt, and a brief explanation as to why the receipt is missing. This form must be signed by the recipient of the reimbursement, the president or treasurer, and the advisor. This form is submitted with the payment request form and should only be used as a last attempt to get reimbursed.</a:t>
            </a:r>
          </a:p>
        </p:txBody>
      </p:sp>
      <p:sp>
        <p:nvSpPr>
          <p:cNvPr id="4" name="Slide Number Placeholder 3"/>
          <p:cNvSpPr>
            <a:spLocks noGrp="1"/>
          </p:cNvSpPr>
          <p:nvPr>
            <p:ph type="sldNum" sz="quarter" idx="10"/>
          </p:nvPr>
        </p:nvSpPr>
        <p:spPr/>
        <p:txBody>
          <a:bodyPr/>
          <a:lstStyle/>
          <a:p>
            <a:fld id="{53F33310-0AB4-472E-A891-FF20E941F389}" type="slidenum">
              <a:rPr lang="en-US" smtClean="0"/>
              <a:t>8</a:t>
            </a:fld>
            <a:endParaRPr lang="en-US"/>
          </a:p>
        </p:txBody>
      </p:sp>
    </p:spTree>
    <p:extLst>
      <p:ext uri="{BB962C8B-B14F-4D97-AF65-F5344CB8AC3E}">
        <p14:creationId xmlns:p14="http://schemas.microsoft.com/office/powerpoint/2010/main" val="182177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help you visualize the process of the payment request, I have outlined the steps involved. First, you will obtain your receipts or invoice. Then, you must fill out the appropriate sections of the payment request form. Next, you will ensure that the form is approved by either the president or treasurer, and also the advisor. All payment request must have 2 signatures: one from a student officer, and one from the advisor. Next, please be sure to include any applicable backup to your request that justifies the payment, such as receipts, invoices, a guest speaker flyer, or a lost receipt memo. Lastly you will turn them in to the Club Financial Coordinator for final approval. Once your payment request is submitted, one of 3 outcomes will occur based on the nature of the request. You may have a check sent in the mail to a member for a reimbursement, The Club Financial </a:t>
            </a:r>
            <a:r>
              <a:rPr lang="en-US" sz="1200" kern="1200" dirty="0" err="1" smtClean="0">
                <a:solidFill>
                  <a:schemeClr val="tx1"/>
                </a:solidFill>
                <a:effectLst/>
                <a:latin typeface="+mn-lt"/>
                <a:ea typeface="+mn-ea"/>
                <a:cs typeface="+mn-cs"/>
              </a:rPr>
              <a:t>Coorindator</a:t>
            </a:r>
            <a:r>
              <a:rPr lang="en-US" sz="1200" kern="1200" dirty="0" smtClean="0">
                <a:solidFill>
                  <a:schemeClr val="tx1"/>
                </a:solidFill>
                <a:effectLst/>
                <a:latin typeface="+mn-lt"/>
                <a:ea typeface="+mn-ea"/>
                <a:cs typeface="+mn-cs"/>
              </a:rPr>
              <a:t> can pay online with a </a:t>
            </a:r>
            <a:r>
              <a:rPr lang="en-US" sz="1200" kern="1200" dirty="0" err="1" smtClean="0">
                <a:solidFill>
                  <a:schemeClr val="tx1"/>
                </a:solidFill>
                <a:effectLst/>
                <a:latin typeface="+mn-lt"/>
                <a:ea typeface="+mn-ea"/>
                <a:cs typeface="+mn-cs"/>
              </a:rPr>
              <a:t>procard</a:t>
            </a:r>
            <a:r>
              <a:rPr lang="en-US" sz="1200" kern="1200" dirty="0" smtClean="0">
                <a:solidFill>
                  <a:schemeClr val="tx1"/>
                </a:solidFill>
                <a:effectLst/>
                <a:latin typeface="+mn-lt"/>
                <a:ea typeface="+mn-ea"/>
                <a:cs typeface="+mn-cs"/>
              </a:rPr>
              <a:t>, or a check in sent in the mail to the business, vendor or guest speaker. Just remember, that with this last option, additional paperwork is required from the vendor to get a check written. We can assist you in getting this paperwork filed and reach out to the vendor if they are not already in our financial system.</a:t>
            </a:r>
          </a:p>
          <a:p>
            <a:endParaRPr lang="en-US" dirty="0"/>
          </a:p>
        </p:txBody>
      </p:sp>
      <p:sp>
        <p:nvSpPr>
          <p:cNvPr id="4" name="Slide Number Placeholder 3"/>
          <p:cNvSpPr>
            <a:spLocks noGrp="1"/>
          </p:cNvSpPr>
          <p:nvPr>
            <p:ph type="sldNum" sz="quarter" idx="10"/>
          </p:nvPr>
        </p:nvSpPr>
        <p:spPr/>
        <p:txBody>
          <a:bodyPr/>
          <a:lstStyle/>
          <a:p>
            <a:fld id="{53F33310-0AB4-472E-A891-FF20E941F389}" type="slidenum">
              <a:rPr lang="en-US" smtClean="0"/>
              <a:t>9</a:t>
            </a:fld>
            <a:endParaRPr lang="en-US"/>
          </a:p>
        </p:txBody>
      </p:sp>
    </p:spTree>
    <p:extLst>
      <p:ext uri="{BB962C8B-B14F-4D97-AF65-F5344CB8AC3E}">
        <p14:creationId xmlns:p14="http://schemas.microsoft.com/office/powerpoint/2010/main" val="77695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1116" y="1807336"/>
            <a:ext cx="7038233" cy="1627443"/>
          </a:xfrm>
        </p:spPr>
        <p:txBody>
          <a:bodyPr/>
          <a:lstStyle/>
          <a:p>
            <a:r>
              <a:rPr lang="en-US" sz="4800" dirty="0">
                <a:latin typeface="Palatino Linotype" panose="02040502050505030304" pitchFamily="18" charset="0"/>
              </a:rPr>
              <a:t>Financial</a:t>
            </a:r>
            <a:br>
              <a:rPr lang="en-US" sz="4800" dirty="0">
                <a:latin typeface="Palatino Linotype" panose="02040502050505030304" pitchFamily="18" charset="0"/>
              </a:rPr>
            </a:br>
            <a:r>
              <a:rPr lang="en-US" sz="4800" dirty="0">
                <a:latin typeface="Palatino Linotype" panose="02040502050505030304" pitchFamily="18" charset="0"/>
              </a:rPr>
              <a:t>Management Training</a:t>
            </a:r>
          </a:p>
        </p:txBody>
      </p:sp>
      <p:sp>
        <p:nvSpPr>
          <p:cNvPr id="3" name="Subtitle 2"/>
          <p:cNvSpPr>
            <a:spLocks noGrp="1"/>
          </p:cNvSpPr>
          <p:nvPr>
            <p:ph type="subTitle" idx="1"/>
          </p:nvPr>
        </p:nvSpPr>
        <p:spPr>
          <a:xfrm>
            <a:off x="2692398" y="3792771"/>
            <a:ext cx="6815669" cy="1185627"/>
          </a:xfrm>
        </p:spPr>
        <p:txBody>
          <a:bodyPr/>
          <a:lstStyle/>
          <a:p>
            <a:r>
              <a:rPr lang="en-US" dirty="0">
                <a:latin typeface="Palatino Linotype" panose="02040502050505030304" pitchFamily="18" charset="0"/>
              </a:rPr>
              <a:t>Presented by:</a:t>
            </a:r>
          </a:p>
          <a:p>
            <a:r>
              <a:rPr lang="en-US" dirty="0">
                <a:latin typeface="Palatino Linotype" panose="02040502050505030304" pitchFamily="18" charset="0"/>
              </a:rPr>
              <a:t>Student Club Financial Services</a:t>
            </a:r>
          </a:p>
        </p:txBody>
      </p:sp>
      <p:pic>
        <p:nvPicPr>
          <p:cNvPr id="3074" name="Picture 2" descr="Image result for redwood tre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2" y="2235050"/>
            <a:ext cx="2677458" cy="4622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redwood tre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19349" y="2235050"/>
            <a:ext cx="2677458" cy="462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6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7" name="Rectangle 28">
            <a:extLst>
              <a:ext uri="{FF2B5EF4-FFF2-40B4-BE49-F238E27FC236}">
                <a16:creationId xmlns:a16="http://schemas.microsoft.com/office/drawing/2014/main" id="{95F11533-723E-420D-A991-D376E73935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0">
            <a:extLst>
              <a:ext uri="{FF2B5EF4-FFF2-40B4-BE49-F238E27FC236}">
                <a16:creationId xmlns:a16="http://schemas.microsoft.com/office/drawing/2014/main" id="{C60393DE-86F5-4639-9D54-85E166A843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2" name="Picture 31">
              <a:extLst>
                <a:ext uri="{FF2B5EF4-FFF2-40B4-BE49-F238E27FC236}">
                  <a16:creationId xmlns:a16="http://schemas.microsoft.com/office/drawing/2014/main" id="{6781C5A9-B7CC-4944-80B9-8D48C77D333F}"/>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179E96B4-A8EA-47EF-B2BB-92FF796E9E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A4EF7629-2B5A-4DD5-81B4-4878E937151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5" name="Picture 34">
              <a:extLst>
                <a:ext uri="{FF2B5EF4-FFF2-40B4-BE49-F238E27FC236}">
                  <a16:creationId xmlns:a16="http://schemas.microsoft.com/office/drawing/2014/main" id="{58963C9E-C5BF-4148-A145-6931A8AB1165}"/>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07709D3B-25B0-4729-81FE-38B0F97619D6}"/>
              </a:ext>
            </a:extLst>
          </p:cNvPr>
          <p:cNvSpPr>
            <a:spLocks noGrp="1"/>
          </p:cNvSpPr>
          <p:nvPr>
            <p:ph type="title"/>
          </p:nvPr>
        </p:nvSpPr>
        <p:spPr>
          <a:xfrm>
            <a:off x="1295402" y="982132"/>
            <a:ext cx="9601196" cy="1303867"/>
          </a:xfrm>
        </p:spPr>
        <p:txBody>
          <a:bodyPr>
            <a:normAutofit/>
          </a:bodyPr>
          <a:lstStyle/>
          <a:p>
            <a:r>
              <a:rPr lang="en-US">
                <a:solidFill>
                  <a:srgbClr val="262626"/>
                </a:solidFill>
              </a:rPr>
              <a:t>Review</a:t>
            </a:r>
          </a:p>
        </p:txBody>
      </p:sp>
      <p:graphicFrame>
        <p:nvGraphicFramePr>
          <p:cNvPr id="14" name="Content Placeholder 2">
            <a:extLst>
              <a:ext uri="{FF2B5EF4-FFF2-40B4-BE49-F238E27FC236}">
                <a16:creationId xmlns:a16="http://schemas.microsoft.com/office/drawing/2014/main" id="{A79C922A-263F-42D1-B144-CF9215A86F4D}"/>
              </a:ext>
            </a:extLst>
          </p:cNvPr>
          <p:cNvGraphicFramePr>
            <a:graphicFrameLocks noGrp="1"/>
          </p:cNvGraphicFramePr>
          <p:nvPr>
            <p:ph idx="1"/>
            <p:extLst>
              <p:ext uri="{D42A27DB-BD31-4B8C-83A1-F6EECF244321}">
                <p14:modId xmlns:p14="http://schemas.microsoft.com/office/powerpoint/2010/main" val="2145262775"/>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58316019"/>
      </p:ext>
    </p:extLst>
  </p:cSld>
  <p:clrMapOvr>
    <a:masterClrMapping/>
  </p:clrMapOvr>
  <mc:AlternateContent xmlns:mc="http://schemas.openxmlformats.org/markup-compatibility/2006" xmlns:p14="http://schemas.microsoft.com/office/powerpoint/2010/main">
    <mc:Choice Requires="p14">
      <p:transition spd="slow" p14:dur="20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graphicEl>
                                              <a:dgm id="{EACDC986-8197-4099-95A9-2548C7C35F50}"/>
                                            </p:graphicEl>
                                          </p:spTgt>
                                        </p:tgtEl>
                                        <p:attrNameLst>
                                          <p:attrName>style.visibility</p:attrName>
                                        </p:attrNameLst>
                                      </p:cBhvr>
                                      <p:to>
                                        <p:strVal val="visible"/>
                                      </p:to>
                                    </p:set>
                                    <p:animEffect transition="in" filter="fade">
                                      <p:cBhvr>
                                        <p:cTn id="7" dur="1000"/>
                                        <p:tgtEl>
                                          <p:spTgt spid="14">
                                            <p:graphicEl>
                                              <a:dgm id="{EACDC986-8197-4099-95A9-2548C7C35F50}"/>
                                            </p:graphicEl>
                                          </p:spTgt>
                                        </p:tgtEl>
                                      </p:cBhvr>
                                    </p:animEffect>
                                    <p:anim calcmode="lin" valueType="num">
                                      <p:cBhvr>
                                        <p:cTn id="8" dur="1000" fill="hold"/>
                                        <p:tgtEl>
                                          <p:spTgt spid="14">
                                            <p:graphicEl>
                                              <a:dgm id="{EACDC986-8197-4099-95A9-2548C7C35F50}"/>
                                            </p:graphicEl>
                                          </p:spTgt>
                                        </p:tgtEl>
                                        <p:attrNameLst>
                                          <p:attrName>ppt_x</p:attrName>
                                        </p:attrNameLst>
                                      </p:cBhvr>
                                      <p:tavLst>
                                        <p:tav tm="0">
                                          <p:val>
                                            <p:strVal val="#ppt_x"/>
                                          </p:val>
                                        </p:tav>
                                        <p:tav tm="100000">
                                          <p:val>
                                            <p:strVal val="#ppt_x"/>
                                          </p:val>
                                        </p:tav>
                                      </p:tavLst>
                                    </p:anim>
                                    <p:anim calcmode="lin" valueType="num">
                                      <p:cBhvr>
                                        <p:cTn id="9" dur="1000" fill="hold"/>
                                        <p:tgtEl>
                                          <p:spTgt spid="14">
                                            <p:graphicEl>
                                              <a:dgm id="{EACDC986-8197-4099-95A9-2548C7C35F5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graphicEl>
                                              <a:dgm id="{C9B2271A-1F21-493E-A912-183753B93A8A}"/>
                                            </p:graphicEl>
                                          </p:spTgt>
                                        </p:tgtEl>
                                        <p:attrNameLst>
                                          <p:attrName>style.visibility</p:attrName>
                                        </p:attrNameLst>
                                      </p:cBhvr>
                                      <p:to>
                                        <p:strVal val="visible"/>
                                      </p:to>
                                    </p:set>
                                    <p:animEffect transition="in" filter="fade">
                                      <p:cBhvr>
                                        <p:cTn id="12" dur="1000"/>
                                        <p:tgtEl>
                                          <p:spTgt spid="14">
                                            <p:graphicEl>
                                              <a:dgm id="{C9B2271A-1F21-493E-A912-183753B93A8A}"/>
                                            </p:graphicEl>
                                          </p:spTgt>
                                        </p:tgtEl>
                                      </p:cBhvr>
                                    </p:animEffect>
                                    <p:anim calcmode="lin" valueType="num">
                                      <p:cBhvr>
                                        <p:cTn id="13" dur="1000" fill="hold"/>
                                        <p:tgtEl>
                                          <p:spTgt spid="14">
                                            <p:graphicEl>
                                              <a:dgm id="{C9B2271A-1F21-493E-A912-183753B93A8A}"/>
                                            </p:graphicEl>
                                          </p:spTgt>
                                        </p:tgtEl>
                                        <p:attrNameLst>
                                          <p:attrName>ppt_x</p:attrName>
                                        </p:attrNameLst>
                                      </p:cBhvr>
                                      <p:tavLst>
                                        <p:tav tm="0">
                                          <p:val>
                                            <p:strVal val="#ppt_x"/>
                                          </p:val>
                                        </p:tav>
                                        <p:tav tm="100000">
                                          <p:val>
                                            <p:strVal val="#ppt_x"/>
                                          </p:val>
                                        </p:tav>
                                      </p:tavLst>
                                    </p:anim>
                                    <p:anim calcmode="lin" valueType="num">
                                      <p:cBhvr>
                                        <p:cTn id="14" dur="1000" fill="hold"/>
                                        <p:tgtEl>
                                          <p:spTgt spid="14">
                                            <p:graphicEl>
                                              <a:dgm id="{C9B2271A-1F21-493E-A912-183753B93A8A}"/>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graphicEl>
                                              <a:dgm id="{FADC85D8-8E3E-42CD-8F0E-143D913C6D2B}"/>
                                            </p:graphicEl>
                                          </p:spTgt>
                                        </p:tgtEl>
                                        <p:attrNameLst>
                                          <p:attrName>style.visibility</p:attrName>
                                        </p:attrNameLst>
                                      </p:cBhvr>
                                      <p:to>
                                        <p:strVal val="visible"/>
                                      </p:to>
                                    </p:set>
                                    <p:animEffect transition="in" filter="fade">
                                      <p:cBhvr>
                                        <p:cTn id="17" dur="1000"/>
                                        <p:tgtEl>
                                          <p:spTgt spid="14">
                                            <p:graphicEl>
                                              <a:dgm id="{FADC85D8-8E3E-42CD-8F0E-143D913C6D2B}"/>
                                            </p:graphicEl>
                                          </p:spTgt>
                                        </p:tgtEl>
                                      </p:cBhvr>
                                    </p:animEffect>
                                    <p:anim calcmode="lin" valueType="num">
                                      <p:cBhvr>
                                        <p:cTn id="18" dur="1000" fill="hold"/>
                                        <p:tgtEl>
                                          <p:spTgt spid="14">
                                            <p:graphicEl>
                                              <a:dgm id="{FADC85D8-8E3E-42CD-8F0E-143D913C6D2B}"/>
                                            </p:graphicEl>
                                          </p:spTgt>
                                        </p:tgtEl>
                                        <p:attrNameLst>
                                          <p:attrName>ppt_x</p:attrName>
                                        </p:attrNameLst>
                                      </p:cBhvr>
                                      <p:tavLst>
                                        <p:tav tm="0">
                                          <p:val>
                                            <p:strVal val="#ppt_x"/>
                                          </p:val>
                                        </p:tav>
                                        <p:tav tm="100000">
                                          <p:val>
                                            <p:strVal val="#ppt_x"/>
                                          </p:val>
                                        </p:tav>
                                      </p:tavLst>
                                    </p:anim>
                                    <p:anim calcmode="lin" valueType="num">
                                      <p:cBhvr>
                                        <p:cTn id="19" dur="1000" fill="hold"/>
                                        <p:tgtEl>
                                          <p:spTgt spid="14">
                                            <p:graphicEl>
                                              <a:dgm id="{FADC85D8-8E3E-42CD-8F0E-143D913C6D2B}"/>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graphicEl>
                                              <a:dgm id="{F36DE88E-918D-41EA-88C3-6CC2B238242C}"/>
                                            </p:graphicEl>
                                          </p:spTgt>
                                        </p:tgtEl>
                                        <p:attrNameLst>
                                          <p:attrName>style.visibility</p:attrName>
                                        </p:attrNameLst>
                                      </p:cBhvr>
                                      <p:to>
                                        <p:strVal val="visible"/>
                                      </p:to>
                                    </p:set>
                                    <p:animEffect transition="in" filter="fade">
                                      <p:cBhvr>
                                        <p:cTn id="24" dur="1000"/>
                                        <p:tgtEl>
                                          <p:spTgt spid="14">
                                            <p:graphicEl>
                                              <a:dgm id="{F36DE88E-918D-41EA-88C3-6CC2B238242C}"/>
                                            </p:graphicEl>
                                          </p:spTgt>
                                        </p:tgtEl>
                                      </p:cBhvr>
                                    </p:animEffect>
                                    <p:anim calcmode="lin" valueType="num">
                                      <p:cBhvr>
                                        <p:cTn id="25" dur="1000" fill="hold"/>
                                        <p:tgtEl>
                                          <p:spTgt spid="14">
                                            <p:graphicEl>
                                              <a:dgm id="{F36DE88E-918D-41EA-88C3-6CC2B238242C}"/>
                                            </p:graphicEl>
                                          </p:spTgt>
                                        </p:tgtEl>
                                        <p:attrNameLst>
                                          <p:attrName>ppt_x</p:attrName>
                                        </p:attrNameLst>
                                      </p:cBhvr>
                                      <p:tavLst>
                                        <p:tav tm="0">
                                          <p:val>
                                            <p:strVal val="#ppt_x"/>
                                          </p:val>
                                        </p:tav>
                                        <p:tav tm="100000">
                                          <p:val>
                                            <p:strVal val="#ppt_x"/>
                                          </p:val>
                                        </p:tav>
                                      </p:tavLst>
                                    </p:anim>
                                    <p:anim calcmode="lin" valueType="num">
                                      <p:cBhvr>
                                        <p:cTn id="26" dur="1000" fill="hold"/>
                                        <p:tgtEl>
                                          <p:spTgt spid="14">
                                            <p:graphicEl>
                                              <a:dgm id="{F36DE88E-918D-41EA-88C3-6CC2B238242C}"/>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graphicEl>
                                              <a:dgm id="{06DC521A-A36D-4D47-BB80-8558C703F6D8}"/>
                                            </p:graphicEl>
                                          </p:spTgt>
                                        </p:tgtEl>
                                        <p:attrNameLst>
                                          <p:attrName>style.visibility</p:attrName>
                                        </p:attrNameLst>
                                      </p:cBhvr>
                                      <p:to>
                                        <p:strVal val="visible"/>
                                      </p:to>
                                    </p:set>
                                    <p:animEffect transition="in" filter="fade">
                                      <p:cBhvr>
                                        <p:cTn id="29" dur="1000"/>
                                        <p:tgtEl>
                                          <p:spTgt spid="14">
                                            <p:graphicEl>
                                              <a:dgm id="{06DC521A-A36D-4D47-BB80-8558C703F6D8}"/>
                                            </p:graphicEl>
                                          </p:spTgt>
                                        </p:tgtEl>
                                      </p:cBhvr>
                                    </p:animEffect>
                                    <p:anim calcmode="lin" valueType="num">
                                      <p:cBhvr>
                                        <p:cTn id="30" dur="1000" fill="hold"/>
                                        <p:tgtEl>
                                          <p:spTgt spid="14">
                                            <p:graphicEl>
                                              <a:dgm id="{06DC521A-A36D-4D47-BB80-8558C703F6D8}"/>
                                            </p:graphicEl>
                                          </p:spTgt>
                                        </p:tgtEl>
                                        <p:attrNameLst>
                                          <p:attrName>ppt_x</p:attrName>
                                        </p:attrNameLst>
                                      </p:cBhvr>
                                      <p:tavLst>
                                        <p:tav tm="0">
                                          <p:val>
                                            <p:strVal val="#ppt_x"/>
                                          </p:val>
                                        </p:tav>
                                        <p:tav tm="100000">
                                          <p:val>
                                            <p:strVal val="#ppt_x"/>
                                          </p:val>
                                        </p:tav>
                                      </p:tavLst>
                                    </p:anim>
                                    <p:anim calcmode="lin" valueType="num">
                                      <p:cBhvr>
                                        <p:cTn id="31" dur="1000" fill="hold"/>
                                        <p:tgtEl>
                                          <p:spTgt spid="14">
                                            <p:graphicEl>
                                              <a:dgm id="{06DC521A-A36D-4D47-BB80-8558C703F6D8}"/>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graphicEl>
                                              <a:dgm id="{E6934238-D152-4F45-85CF-EE83CD210723}"/>
                                            </p:graphicEl>
                                          </p:spTgt>
                                        </p:tgtEl>
                                        <p:attrNameLst>
                                          <p:attrName>style.visibility</p:attrName>
                                        </p:attrNameLst>
                                      </p:cBhvr>
                                      <p:to>
                                        <p:strVal val="visible"/>
                                      </p:to>
                                    </p:set>
                                    <p:animEffect transition="in" filter="fade">
                                      <p:cBhvr>
                                        <p:cTn id="34" dur="1000"/>
                                        <p:tgtEl>
                                          <p:spTgt spid="14">
                                            <p:graphicEl>
                                              <a:dgm id="{E6934238-D152-4F45-85CF-EE83CD210723}"/>
                                            </p:graphicEl>
                                          </p:spTgt>
                                        </p:tgtEl>
                                      </p:cBhvr>
                                    </p:animEffect>
                                    <p:anim calcmode="lin" valueType="num">
                                      <p:cBhvr>
                                        <p:cTn id="35" dur="1000" fill="hold"/>
                                        <p:tgtEl>
                                          <p:spTgt spid="14">
                                            <p:graphicEl>
                                              <a:dgm id="{E6934238-D152-4F45-85CF-EE83CD210723}"/>
                                            </p:graphicEl>
                                          </p:spTgt>
                                        </p:tgtEl>
                                        <p:attrNameLst>
                                          <p:attrName>ppt_x</p:attrName>
                                        </p:attrNameLst>
                                      </p:cBhvr>
                                      <p:tavLst>
                                        <p:tav tm="0">
                                          <p:val>
                                            <p:strVal val="#ppt_x"/>
                                          </p:val>
                                        </p:tav>
                                        <p:tav tm="100000">
                                          <p:val>
                                            <p:strVal val="#ppt_x"/>
                                          </p:val>
                                        </p:tav>
                                      </p:tavLst>
                                    </p:anim>
                                    <p:anim calcmode="lin" valueType="num">
                                      <p:cBhvr>
                                        <p:cTn id="36" dur="1000" fill="hold"/>
                                        <p:tgtEl>
                                          <p:spTgt spid="14">
                                            <p:graphicEl>
                                              <a:dgm id="{E6934238-D152-4F45-85CF-EE83CD210723}"/>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graphicEl>
                                              <a:dgm id="{68A5D0B5-9249-4140-A019-093E9CB40CE7}"/>
                                            </p:graphicEl>
                                          </p:spTgt>
                                        </p:tgtEl>
                                        <p:attrNameLst>
                                          <p:attrName>style.visibility</p:attrName>
                                        </p:attrNameLst>
                                      </p:cBhvr>
                                      <p:to>
                                        <p:strVal val="visible"/>
                                      </p:to>
                                    </p:set>
                                    <p:animEffect transition="in" filter="fade">
                                      <p:cBhvr>
                                        <p:cTn id="41" dur="1000"/>
                                        <p:tgtEl>
                                          <p:spTgt spid="14">
                                            <p:graphicEl>
                                              <a:dgm id="{68A5D0B5-9249-4140-A019-093E9CB40CE7}"/>
                                            </p:graphicEl>
                                          </p:spTgt>
                                        </p:tgtEl>
                                      </p:cBhvr>
                                    </p:animEffect>
                                    <p:anim calcmode="lin" valueType="num">
                                      <p:cBhvr>
                                        <p:cTn id="42" dur="1000" fill="hold"/>
                                        <p:tgtEl>
                                          <p:spTgt spid="14">
                                            <p:graphicEl>
                                              <a:dgm id="{68A5D0B5-9249-4140-A019-093E9CB40CE7}"/>
                                            </p:graphicEl>
                                          </p:spTgt>
                                        </p:tgtEl>
                                        <p:attrNameLst>
                                          <p:attrName>ppt_x</p:attrName>
                                        </p:attrNameLst>
                                      </p:cBhvr>
                                      <p:tavLst>
                                        <p:tav tm="0">
                                          <p:val>
                                            <p:strVal val="#ppt_x"/>
                                          </p:val>
                                        </p:tav>
                                        <p:tav tm="100000">
                                          <p:val>
                                            <p:strVal val="#ppt_x"/>
                                          </p:val>
                                        </p:tav>
                                      </p:tavLst>
                                    </p:anim>
                                    <p:anim calcmode="lin" valueType="num">
                                      <p:cBhvr>
                                        <p:cTn id="43" dur="1000" fill="hold"/>
                                        <p:tgtEl>
                                          <p:spTgt spid="14">
                                            <p:graphicEl>
                                              <a:dgm id="{68A5D0B5-9249-4140-A019-093E9CB40CE7}"/>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graphicEl>
                                              <a:dgm id="{2F03A262-0D46-4428-BA86-DD1F55185039}"/>
                                            </p:graphicEl>
                                          </p:spTgt>
                                        </p:tgtEl>
                                        <p:attrNameLst>
                                          <p:attrName>style.visibility</p:attrName>
                                        </p:attrNameLst>
                                      </p:cBhvr>
                                      <p:to>
                                        <p:strVal val="visible"/>
                                      </p:to>
                                    </p:set>
                                    <p:animEffect transition="in" filter="fade">
                                      <p:cBhvr>
                                        <p:cTn id="46" dur="1000"/>
                                        <p:tgtEl>
                                          <p:spTgt spid="14">
                                            <p:graphicEl>
                                              <a:dgm id="{2F03A262-0D46-4428-BA86-DD1F55185039}"/>
                                            </p:graphicEl>
                                          </p:spTgt>
                                        </p:tgtEl>
                                      </p:cBhvr>
                                    </p:animEffect>
                                    <p:anim calcmode="lin" valueType="num">
                                      <p:cBhvr>
                                        <p:cTn id="47" dur="1000" fill="hold"/>
                                        <p:tgtEl>
                                          <p:spTgt spid="14">
                                            <p:graphicEl>
                                              <a:dgm id="{2F03A262-0D46-4428-BA86-DD1F55185039}"/>
                                            </p:graphicEl>
                                          </p:spTgt>
                                        </p:tgtEl>
                                        <p:attrNameLst>
                                          <p:attrName>ppt_x</p:attrName>
                                        </p:attrNameLst>
                                      </p:cBhvr>
                                      <p:tavLst>
                                        <p:tav tm="0">
                                          <p:val>
                                            <p:strVal val="#ppt_x"/>
                                          </p:val>
                                        </p:tav>
                                        <p:tav tm="100000">
                                          <p:val>
                                            <p:strVal val="#ppt_x"/>
                                          </p:val>
                                        </p:tav>
                                      </p:tavLst>
                                    </p:anim>
                                    <p:anim calcmode="lin" valueType="num">
                                      <p:cBhvr>
                                        <p:cTn id="48" dur="1000" fill="hold"/>
                                        <p:tgtEl>
                                          <p:spTgt spid="14">
                                            <p:graphicEl>
                                              <a:dgm id="{2F03A262-0D46-4428-BA86-DD1F55185039}"/>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graphicEl>
                                              <a:dgm id="{8FDE7E04-B8DA-4F72-996B-DCE8D05E26C7}"/>
                                            </p:graphicEl>
                                          </p:spTgt>
                                        </p:tgtEl>
                                        <p:attrNameLst>
                                          <p:attrName>style.visibility</p:attrName>
                                        </p:attrNameLst>
                                      </p:cBhvr>
                                      <p:to>
                                        <p:strVal val="visible"/>
                                      </p:to>
                                    </p:set>
                                    <p:animEffect transition="in" filter="fade">
                                      <p:cBhvr>
                                        <p:cTn id="51" dur="1000"/>
                                        <p:tgtEl>
                                          <p:spTgt spid="14">
                                            <p:graphicEl>
                                              <a:dgm id="{8FDE7E04-B8DA-4F72-996B-DCE8D05E26C7}"/>
                                            </p:graphicEl>
                                          </p:spTgt>
                                        </p:tgtEl>
                                      </p:cBhvr>
                                    </p:animEffect>
                                    <p:anim calcmode="lin" valueType="num">
                                      <p:cBhvr>
                                        <p:cTn id="52" dur="1000" fill="hold"/>
                                        <p:tgtEl>
                                          <p:spTgt spid="14">
                                            <p:graphicEl>
                                              <a:dgm id="{8FDE7E04-B8DA-4F72-996B-DCE8D05E26C7}"/>
                                            </p:graphicEl>
                                          </p:spTgt>
                                        </p:tgtEl>
                                        <p:attrNameLst>
                                          <p:attrName>ppt_x</p:attrName>
                                        </p:attrNameLst>
                                      </p:cBhvr>
                                      <p:tavLst>
                                        <p:tav tm="0">
                                          <p:val>
                                            <p:strVal val="#ppt_x"/>
                                          </p:val>
                                        </p:tav>
                                        <p:tav tm="100000">
                                          <p:val>
                                            <p:strVal val="#ppt_x"/>
                                          </p:val>
                                        </p:tav>
                                      </p:tavLst>
                                    </p:anim>
                                    <p:anim calcmode="lin" valueType="num">
                                      <p:cBhvr>
                                        <p:cTn id="53" dur="1000" fill="hold"/>
                                        <p:tgtEl>
                                          <p:spTgt spid="14">
                                            <p:graphicEl>
                                              <a:dgm id="{8FDE7E04-B8DA-4F72-996B-DCE8D05E26C7}"/>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graphicEl>
                                              <a:dgm id="{E10F8354-DC3F-49D6-8609-3083F0120E12}"/>
                                            </p:graphicEl>
                                          </p:spTgt>
                                        </p:tgtEl>
                                        <p:attrNameLst>
                                          <p:attrName>style.visibility</p:attrName>
                                        </p:attrNameLst>
                                      </p:cBhvr>
                                      <p:to>
                                        <p:strVal val="visible"/>
                                      </p:to>
                                    </p:set>
                                    <p:animEffect transition="in" filter="fade">
                                      <p:cBhvr>
                                        <p:cTn id="58" dur="1000"/>
                                        <p:tgtEl>
                                          <p:spTgt spid="14">
                                            <p:graphicEl>
                                              <a:dgm id="{E10F8354-DC3F-49D6-8609-3083F0120E12}"/>
                                            </p:graphicEl>
                                          </p:spTgt>
                                        </p:tgtEl>
                                      </p:cBhvr>
                                    </p:animEffect>
                                    <p:anim calcmode="lin" valueType="num">
                                      <p:cBhvr>
                                        <p:cTn id="59" dur="1000" fill="hold"/>
                                        <p:tgtEl>
                                          <p:spTgt spid="14">
                                            <p:graphicEl>
                                              <a:dgm id="{E10F8354-DC3F-49D6-8609-3083F0120E12}"/>
                                            </p:graphicEl>
                                          </p:spTgt>
                                        </p:tgtEl>
                                        <p:attrNameLst>
                                          <p:attrName>ppt_x</p:attrName>
                                        </p:attrNameLst>
                                      </p:cBhvr>
                                      <p:tavLst>
                                        <p:tav tm="0">
                                          <p:val>
                                            <p:strVal val="#ppt_x"/>
                                          </p:val>
                                        </p:tav>
                                        <p:tav tm="100000">
                                          <p:val>
                                            <p:strVal val="#ppt_x"/>
                                          </p:val>
                                        </p:tav>
                                      </p:tavLst>
                                    </p:anim>
                                    <p:anim calcmode="lin" valueType="num">
                                      <p:cBhvr>
                                        <p:cTn id="60" dur="1000" fill="hold"/>
                                        <p:tgtEl>
                                          <p:spTgt spid="14">
                                            <p:graphicEl>
                                              <a:dgm id="{E10F8354-DC3F-49D6-8609-3083F0120E12}"/>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
                                            <p:graphicEl>
                                              <a:dgm id="{46A706F4-C50F-40D9-840A-A665C57B1313}"/>
                                            </p:graphicEl>
                                          </p:spTgt>
                                        </p:tgtEl>
                                        <p:attrNameLst>
                                          <p:attrName>style.visibility</p:attrName>
                                        </p:attrNameLst>
                                      </p:cBhvr>
                                      <p:to>
                                        <p:strVal val="visible"/>
                                      </p:to>
                                    </p:set>
                                    <p:animEffect transition="in" filter="fade">
                                      <p:cBhvr>
                                        <p:cTn id="63" dur="1000"/>
                                        <p:tgtEl>
                                          <p:spTgt spid="14">
                                            <p:graphicEl>
                                              <a:dgm id="{46A706F4-C50F-40D9-840A-A665C57B1313}"/>
                                            </p:graphicEl>
                                          </p:spTgt>
                                        </p:tgtEl>
                                      </p:cBhvr>
                                    </p:animEffect>
                                    <p:anim calcmode="lin" valueType="num">
                                      <p:cBhvr>
                                        <p:cTn id="64" dur="1000" fill="hold"/>
                                        <p:tgtEl>
                                          <p:spTgt spid="14">
                                            <p:graphicEl>
                                              <a:dgm id="{46A706F4-C50F-40D9-840A-A665C57B1313}"/>
                                            </p:graphicEl>
                                          </p:spTgt>
                                        </p:tgtEl>
                                        <p:attrNameLst>
                                          <p:attrName>ppt_x</p:attrName>
                                        </p:attrNameLst>
                                      </p:cBhvr>
                                      <p:tavLst>
                                        <p:tav tm="0">
                                          <p:val>
                                            <p:strVal val="#ppt_x"/>
                                          </p:val>
                                        </p:tav>
                                        <p:tav tm="100000">
                                          <p:val>
                                            <p:strVal val="#ppt_x"/>
                                          </p:val>
                                        </p:tav>
                                      </p:tavLst>
                                    </p:anim>
                                    <p:anim calcmode="lin" valueType="num">
                                      <p:cBhvr>
                                        <p:cTn id="65" dur="1000" fill="hold"/>
                                        <p:tgtEl>
                                          <p:spTgt spid="14">
                                            <p:graphicEl>
                                              <a:dgm id="{46A706F4-C50F-40D9-840A-A665C57B1313}"/>
                                            </p:graphic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
                                            <p:graphicEl>
                                              <a:dgm id="{193DCF62-4317-4B7E-A0D1-1984BA604BC6}"/>
                                            </p:graphicEl>
                                          </p:spTgt>
                                        </p:tgtEl>
                                        <p:attrNameLst>
                                          <p:attrName>style.visibility</p:attrName>
                                        </p:attrNameLst>
                                      </p:cBhvr>
                                      <p:to>
                                        <p:strVal val="visible"/>
                                      </p:to>
                                    </p:set>
                                    <p:animEffect transition="in" filter="fade">
                                      <p:cBhvr>
                                        <p:cTn id="68" dur="1000"/>
                                        <p:tgtEl>
                                          <p:spTgt spid="14">
                                            <p:graphicEl>
                                              <a:dgm id="{193DCF62-4317-4B7E-A0D1-1984BA604BC6}"/>
                                            </p:graphicEl>
                                          </p:spTgt>
                                        </p:tgtEl>
                                      </p:cBhvr>
                                    </p:animEffect>
                                    <p:anim calcmode="lin" valueType="num">
                                      <p:cBhvr>
                                        <p:cTn id="69" dur="1000" fill="hold"/>
                                        <p:tgtEl>
                                          <p:spTgt spid="14">
                                            <p:graphicEl>
                                              <a:dgm id="{193DCF62-4317-4B7E-A0D1-1984BA604BC6}"/>
                                            </p:graphicEl>
                                          </p:spTgt>
                                        </p:tgtEl>
                                        <p:attrNameLst>
                                          <p:attrName>ppt_x</p:attrName>
                                        </p:attrNameLst>
                                      </p:cBhvr>
                                      <p:tavLst>
                                        <p:tav tm="0">
                                          <p:val>
                                            <p:strVal val="#ppt_x"/>
                                          </p:val>
                                        </p:tav>
                                        <p:tav tm="100000">
                                          <p:val>
                                            <p:strVal val="#ppt_x"/>
                                          </p:val>
                                        </p:tav>
                                      </p:tavLst>
                                    </p:anim>
                                    <p:anim calcmode="lin" valueType="num">
                                      <p:cBhvr>
                                        <p:cTn id="70" dur="1000" fill="hold"/>
                                        <p:tgtEl>
                                          <p:spTgt spid="14">
                                            <p:graphicEl>
                                              <a:dgm id="{193DCF62-4317-4B7E-A0D1-1984BA604BC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Palatino Linotype" panose="02040502050505030304" pitchFamily="18" charset="0"/>
              </a:rPr>
              <a:t>3. Using Your RSO’s Money</a:t>
            </a:r>
          </a:p>
        </p:txBody>
      </p:sp>
      <p:sp>
        <p:nvSpPr>
          <p:cNvPr id="8" name="Text Placeholder 7"/>
          <p:cNvSpPr>
            <a:spLocks noGrp="1"/>
          </p:cNvSpPr>
          <p:nvPr>
            <p:ph type="body" idx="1"/>
          </p:nvPr>
        </p:nvSpPr>
        <p:spPr/>
        <p:txBody>
          <a:bodyPr/>
          <a:lstStyle/>
          <a:p>
            <a:r>
              <a:rPr lang="en-US" dirty="0">
                <a:latin typeface="Palatino Linotype" panose="02040502050505030304" pitchFamily="18" charset="0"/>
              </a:rPr>
              <a:t>Steps to utilizing your organization’s funds</a:t>
            </a:r>
          </a:p>
        </p:txBody>
      </p:sp>
    </p:spTree>
    <p:extLst>
      <p:ext uri="{BB962C8B-B14F-4D97-AF65-F5344CB8AC3E}">
        <p14:creationId xmlns:p14="http://schemas.microsoft.com/office/powerpoint/2010/main" val="35650867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can organization money be spent on?”</a:t>
            </a:r>
          </a:p>
        </p:txBody>
      </p:sp>
      <p:sp>
        <p:nvSpPr>
          <p:cNvPr id="6" name="Content Placeholder 5"/>
          <p:cNvSpPr>
            <a:spLocks noGrp="1"/>
          </p:cNvSpPr>
          <p:nvPr>
            <p:ph idx="1"/>
          </p:nvPr>
        </p:nvSpPr>
        <p:spPr>
          <a:xfrm>
            <a:off x="4764505" y="2906828"/>
            <a:ext cx="6400319" cy="2969039"/>
          </a:xfrm>
        </p:spPr>
        <p:txBody>
          <a:bodyPr>
            <a:normAutofit fontScale="92500"/>
          </a:bodyPr>
          <a:lstStyle/>
          <a:p>
            <a:r>
              <a:rPr lang="en-US" sz="3200" dirty="0"/>
              <a:t>Traditional Campus – Almost anything!</a:t>
            </a:r>
          </a:p>
          <a:p>
            <a:pPr lvl="1"/>
            <a:r>
              <a:rPr lang="en-US" sz="2800" dirty="0"/>
              <a:t>Fundraised money only – no grants</a:t>
            </a:r>
          </a:p>
          <a:p>
            <a:r>
              <a:rPr lang="en-US" sz="3200" dirty="0"/>
              <a:t>Virtual Campus – Fall 2020</a:t>
            </a:r>
          </a:p>
          <a:p>
            <a:pPr lvl="1"/>
            <a:r>
              <a:rPr lang="en-US" sz="2800" dirty="0"/>
              <a:t>Adhere to social distancing guidelines</a:t>
            </a:r>
          </a:p>
          <a:p>
            <a:pPr lvl="1"/>
            <a:r>
              <a:rPr lang="en-US" sz="2800" dirty="0"/>
              <a:t>No purchases for group events</a:t>
            </a:r>
          </a:p>
        </p:txBody>
      </p:sp>
      <p:pic>
        <p:nvPicPr>
          <p:cNvPr id="7" name="Picture 2"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flipH="1">
            <a:off x="617640" y="2467101"/>
            <a:ext cx="3877358" cy="3707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money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9157" flipH="1">
            <a:off x="2806388" y="2561746"/>
            <a:ext cx="1349296" cy="135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94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Palatino Linotype" panose="02040502050505030304" pitchFamily="18" charset="0"/>
              </a:rPr>
              <a:t>Direct Payments</a:t>
            </a:r>
          </a:p>
        </p:txBody>
      </p:sp>
      <p:sp>
        <p:nvSpPr>
          <p:cNvPr id="6" name="Text Placeholder 5"/>
          <p:cNvSpPr>
            <a:spLocks noGrp="1"/>
          </p:cNvSpPr>
          <p:nvPr>
            <p:ph type="body" idx="1"/>
          </p:nvPr>
        </p:nvSpPr>
        <p:spPr>
          <a:xfrm>
            <a:off x="1201109" y="2658533"/>
            <a:ext cx="4718304" cy="576262"/>
          </a:xfrm>
        </p:spPr>
        <p:txBody>
          <a:bodyPr/>
          <a:lstStyle/>
          <a:p>
            <a:r>
              <a:rPr lang="en-US" b="1" dirty="0">
                <a:latin typeface="Palatino Linotype" panose="02040502050505030304" pitchFamily="18" charset="0"/>
              </a:rPr>
              <a:t>For Services &amp; Supplies	</a:t>
            </a:r>
          </a:p>
        </p:txBody>
      </p:sp>
      <p:sp>
        <p:nvSpPr>
          <p:cNvPr id="7" name="Content Placeholder 6"/>
          <p:cNvSpPr>
            <a:spLocks noGrp="1"/>
          </p:cNvSpPr>
          <p:nvPr>
            <p:ph sz="half" idx="2"/>
          </p:nvPr>
        </p:nvSpPr>
        <p:spPr>
          <a:xfrm>
            <a:off x="1045080" y="3234795"/>
            <a:ext cx="4874333" cy="2632605"/>
          </a:xfrm>
        </p:spPr>
        <p:txBody>
          <a:bodyPr>
            <a:normAutofit/>
          </a:bodyPr>
          <a:lstStyle/>
          <a:p>
            <a:r>
              <a:rPr lang="en-US" dirty="0">
                <a:latin typeface="Palatino Linotype" panose="02040502050505030304" pitchFamily="18" charset="0"/>
              </a:rPr>
              <a:t>Purchase online with </a:t>
            </a:r>
            <a:r>
              <a:rPr lang="en-US" b="1" dirty="0" err="1">
                <a:latin typeface="Palatino Linotype" panose="02040502050505030304" pitchFamily="18" charset="0"/>
              </a:rPr>
              <a:t>ProCard</a:t>
            </a:r>
            <a:r>
              <a:rPr lang="en-US" b="1" dirty="0">
                <a:latin typeface="Palatino Linotype" panose="02040502050505030304" pitchFamily="18" charset="0"/>
              </a:rPr>
              <a:t>! (recommended)</a:t>
            </a:r>
          </a:p>
          <a:p>
            <a:r>
              <a:rPr lang="en-US" dirty="0">
                <a:latin typeface="Palatino Linotype" panose="02040502050505030304" pitchFamily="18" charset="0"/>
              </a:rPr>
              <a:t>Provide link to purchase</a:t>
            </a:r>
          </a:p>
          <a:p>
            <a:r>
              <a:rPr lang="en-US" dirty="0">
                <a:latin typeface="Palatino Linotype" panose="02040502050505030304" pitchFamily="18" charset="0"/>
              </a:rPr>
              <a:t>Provide itemized invoice</a:t>
            </a:r>
          </a:p>
          <a:p>
            <a:r>
              <a:rPr lang="en-US" dirty="0">
                <a:latin typeface="Palatino Linotype" panose="02040502050505030304" pitchFamily="18" charset="0"/>
              </a:rPr>
              <a:t>Or check sent in the mail</a:t>
            </a:r>
          </a:p>
        </p:txBody>
      </p:sp>
      <p:sp>
        <p:nvSpPr>
          <p:cNvPr id="8" name="Text Placeholder 7"/>
          <p:cNvSpPr>
            <a:spLocks noGrp="1"/>
          </p:cNvSpPr>
          <p:nvPr>
            <p:ph type="body" sz="quarter" idx="3"/>
          </p:nvPr>
        </p:nvSpPr>
        <p:spPr>
          <a:xfrm>
            <a:off x="6096000" y="2658533"/>
            <a:ext cx="4718304" cy="576262"/>
          </a:xfrm>
        </p:spPr>
        <p:txBody>
          <a:bodyPr/>
          <a:lstStyle/>
          <a:p>
            <a:r>
              <a:rPr lang="en-US" b="1" dirty="0">
                <a:latin typeface="Palatino Linotype" panose="02040502050505030304" pitchFamily="18" charset="0"/>
              </a:rPr>
              <a:t>To Guest Speakers</a:t>
            </a:r>
          </a:p>
        </p:txBody>
      </p:sp>
      <p:sp>
        <p:nvSpPr>
          <p:cNvPr id="9" name="Content Placeholder 8"/>
          <p:cNvSpPr>
            <a:spLocks noGrp="1"/>
          </p:cNvSpPr>
          <p:nvPr>
            <p:ph sz="quarter" idx="4"/>
          </p:nvPr>
        </p:nvSpPr>
        <p:spPr>
          <a:xfrm>
            <a:off x="5919413" y="3234795"/>
            <a:ext cx="5692016" cy="3186567"/>
          </a:xfrm>
        </p:spPr>
        <p:txBody>
          <a:bodyPr>
            <a:normAutofit/>
          </a:bodyPr>
          <a:lstStyle/>
          <a:p>
            <a:r>
              <a:rPr lang="en-US" dirty="0">
                <a:latin typeface="Palatino Linotype" panose="02040502050505030304" pitchFamily="18" charset="0"/>
              </a:rPr>
              <a:t>Provide flyer for speaker event</a:t>
            </a:r>
          </a:p>
          <a:p>
            <a:r>
              <a:rPr lang="en-US" dirty="0">
                <a:latin typeface="Palatino Linotype" panose="02040502050505030304" pitchFamily="18" charset="0"/>
              </a:rPr>
              <a:t>Notify our office </a:t>
            </a:r>
            <a:r>
              <a:rPr lang="en-US" u="sng" dirty="0">
                <a:latin typeface="Palatino Linotype" panose="02040502050505030304" pitchFamily="18" charset="0"/>
              </a:rPr>
              <a:t>before</a:t>
            </a:r>
            <a:r>
              <a:rPr lang="en-US" dirty="0">
                <a:latin typeface="Palatino Linotype" panose="02040502050505030304" pitchFamily="18" charset="0"/>
              </a:rPr>
              <a:t> the event so we can send paperwork to get guest paid!</a:t>
            </a:r>
          </a:p>
          <a:p>
            <a:r>
              <a:rPr lang="en-US" dirty="0">
                <a:latin typeface="Palatino Linotype" panose="02040502050505030304" pitchFamily="18" charset="0"/>
              </a:rPr>
              <a:t>Cannot reimburse travel expenses/hospitality at this time</a:t>
            </a:r>
          </a:p>
        </p:txBody>
      </p:sp>
      <p:pic>
        <p:nvPicPr>
          <p:cNvPr id="10" name="Picture 2" descr="Image result for left hand holding credit card"/>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rcRect t="23782" r="23273" b="31649"/>
          <a:stretch/>
        </p:blipFill>
        <p:spPr bwMode="auto">
          <a:xfrm>
            <a:off x="616420" y="925794"/>
            <a:ext cx="3253216" cy="136020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711" y="925794"/>
            <a:ext cx="2783287" cy="127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358688"/>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Palatino Linotype" panose="02040502050505030304" pitchFamily="18" charset="0"/>
              </a:rPr>
              <a:t>Where can the ProCard be used?</a:t>
            </a:r>
          </a:p>
        </p:txBody>
      </p:sp>
      <p:pic>
        <p:nvPicPr>
          <p:cNvPr id="3078" name="Picture 6" descr="Image result for amazon logo"/>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rcRect l="9569" t="26713" r="10868" b="20487"/>
          <a:stretch/>
        </p:blipFill>
        <p:spPr bwMode="auto">
          <a:xfrm>
            <a:off x="930012" y="2714337"/>
            <a:ext cx="3093056" cy="12339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ustom ink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5645" y="2644685"/>
            <a:ext cx="3323646" cy="123449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online ord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5600" y="4005237"/>
            <a:ext cx="1949705" cy="194970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staples"/>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
                    </a14:imgEffect>
                  </a14:imgLayer>
                </a14:imgProps>
              </a:ext>
              <a:ext uri="{28A0092B-C50C-407E-A947-70E740481C1C}">
                <a14:useLocalDpi xmlns:a14="http://schemas.microsoft.com/office/drawing/2010/main" val="0"/>
              </a:ext>
            </a:extLst>
          </a:blip>
          <a:srcRect t="19485" b="23965"/>
          <a:stretch/>
        </p:blipFill>
        <p:spPr bwMode="auto">
          <a:xfrm>
            <a:off x="4373444" y="2644685"/>
            <a:ext cx="3171825" cy="100186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pay online"/>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7082432" y="4086370"/>
            <a:ext cx="3574872" cy="1787436"/>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5052908" y="4673963"/>
            <a:ext cx="1812896" cy="612251"/>
          </a:xfrm>
          <a:prstGeom prst="rightArrow">
            <a:avLst>
              <a:gd name="adj1" fmla="val 50000"/>
              <a:gd name="adj2" fmla="val 75974"/>
            </a:avLst>
          </a:prstGeom>
          <a:solidFill>
            <a:schemeClr val="accent2"/>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6814268"/>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90"/>
                                        </p:tgtEl>
                                        <p:attrNameLst>
                                          <p:attrName>style.visibility</p:attrName>
                                        </p:attrNameLst>
                                      </p:cBhvr>
                                      <p:to>
                                        <p:strVal val="visible"/>
                                      </p:to>
                                    </p:set>
                                    <p:animEffect transition="in" filter="fade">
                                      <p:cBhvr>
                                        <p:cTn id="11" dur="500"/>
                                        <p:tgtEl>
                                          <p:spTgt spid="30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
                                        <p:tgtEl>
                                          <p:spTgt spid="30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88"/>
                                        </p:tgtEl>
                                        <p:attrNameLst>
                                          <p:attrName>style.visibility</p:attrName>
                                        </p:attrNameLst>
                                      </p:cBhvr>
                                      <p:to>
                                        <p:strVal val="visible"/>
                                      </p:to>
                                    </p:set>
                                    <p:animEffect transition="in" filter="fade">
                                      <p:cBhvr>
                                        <p:cTn id="20" dur="500"/>
                                        <p:tgtEl>
                                          <p:spTgt spid="308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092"/>
                                        </p:tgtEl>
                                        <p:attrNameLst>
                                          <p:attrName>style.visibility</p:attrName>
                                        </p:attrNameLst>
                                      </p:cBhvr>
                                      <p:to>
                                        <p:strVal val="visible"/>
                                      </p:to>
                                    </p:set>
                                    <p:animEffect transition="in" filter="fade">
                                      <p:cBhvr>
                                        <p:cTn id="28" dur="5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7392" y="2658533"/>
            <a:ext cx="6495057" cy="576262"/>
          </a:xfrm>
        </p:spPr>
        <p:txBody>
          <a:bodyPr/>
          <a:lstStyle/>
          <a:p>
            <a:r>
              <a:rPr lang="en-US" b="1" dirty="0">
                <a:latin typeface="Palatino Linotype" panose="02040502050505030304" pitchFamily="18" charset="0"/>
              </a:rPr>
              <a:t>To Organization Members/Advisor</a:t>
            </a:r>
          </a:p>
        </p:txBody>
      </p:sp>
      <p:sp>
        <p:nvSpPr>
          <p:cNvPr id="4" name="Content Placeholder 3"/>
          <p:cNvSpPr>
            <a:spLocks noGrp="1"/>
          </p:cNvSpPr>
          <p:nvPr>
            <p:ph sz="half" idx="2"/>
          </p:nvPr>
        </p:nvSpPr>
        <p:spPr>
          <a:xfrm>
            <a:off x="1237393" y="3243262"/>
            <a:ext cx="9774436" cy="2632605"/>
          </a:xfrm>
        </p:spPr>
        <p:txBody>
          <a:bodyPr>
            <a:normAutofit/>
          </a:bodyPr>
          <a:lstStyle/>
          <a:p>
            <a:r>
              <a:rPr lang="en-US" dirty="0">
                <a:latin typeface="Palatino Linotype" panose="02040502050505030304" pitchFamily="18" charset="0"/>
              </a:rPr>
              <a:t>Used when not convenient to pay online with Card or with Check</a:t>
            </a:r>
          </a:p>
          <a:p>
            <a:r>
              <a:rPr lang="en-US" dirty="0">
                <a:latin typeface="Palatino Linotype" panose="02040502050505030304" pitchFamily="18" charset="0"/>
              </a:rPr>
              <a:t>Takes up to 10 business days to process – checks will be mailed</a:t>
            </a:r>
          </a:p>
          <a:p>
            <a:r>
              <a:rPr lang="en-US" dirty="0">
                <a:latin typeface="Palatino Linotype" panose="02040502050505030304" pitchFamily="18" charset="0"/>
              </a:rPr>
              <a:t>Needs itemized receipts</a:t>
            </a:r>
          </a:p>
          <a:p>
            <a:r>
              <a:rPr lang="en-US" sz="2800" b="1" i="1" dirty="0">
                <a:latin typeface="Palatino Linotype" panose="02040502050505030304" pitchFamily="18" charset="0"/>
              </a:rPr>
              <a:t>No Drugs, Alcohol or Tobacco!</a:t>
            </a:r>
          </a:p>
          <a:p>
            <a:r>
              <a:rPr lang="en-US" dirty="0">
                <a:latin typeface="Palatino Linotype" panose="02040502050505030304" pitchFamily="18" charset="0"/>
              </a:rPr>
              <a:t>Cannot reimburse travel expenses at this time</a:t>
            </a:r>
          </a:p>
        </p:txBody>
      </p:sp>
      <p:pic>
        <p:nvPicPr>
          <p:cNvPr id="3078" name="Picture 6"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rcRect t="1183" b="3372"/>
          <a:stretch/>
        </p:blipFill>
        <p:spPr bwMode="auto">
          <a:xfrm>
            <a:off x="614368" y="621486"/>
            <a:ext cx="3529667" cy="1768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Palatino Linotype" panose="02040502050505030304" pitchFamily="18" charset="0"/>
              </a:rPr>
              <a:t>Reimbursements</a:t>
            </a:r>
          </a:p>
        </p:txBody>
      </p:sp>
    </p:spTree>
    <p:extLst>
      <p:ext uri="{BB962C8B-B14F-4D97-AF65-F5344CB8AC3E}">
        <p14:creationId xmlns:p14="http://schemas.microsoft.com/office/powerpoint/2010/main" val="3503026039"/>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82996"/>
            <a:ext cx="4432006" cy="1607289"/>
          </a:xfrm>
        </p:spPr>
        <p:txBody>
          <a:bodyPr>
            <a:noAutofit/>
          </a:bodyPr>
          <a:lstStyle/>
          <a:p>
            <a:r>
              <a:rPr lang="en-US" sz="4400" dirty="0">
                <a:latin typeface="Palatino Linotype" panose="02040502050505030304" pitchFamily="18" charset="0"/>
              </a:rPr>
              <a:t>RSO Payment Request Form</a:t>
            </a:r>
          </a:p>
        </p:txBody>
      </p:sp>
      <p:sp>
        <p:nvSpPr>
          <p:cNvPr id="4" name="Text Placeholder 3"/>
          <p:cNvSpPr>
            <a:spLocks noGrp="1"/>
          </p:cNvSpPr>
          <p:nvPr>
            <p:ph type="body" sz="half" idx="2"/>
          </p:nvPr>
        </p:nvSpPr>
        <p:spPr>
          <a:xfrm>
            <a:off x="1041399" y="3375247"/>
            <a:ext cx="5217161" cy="2619151"/>
          </a:xfrm>
        </p:spPr>
        <p:txBody>
          <a:bodyPr>
            <a:normAutofit fontScale="92500"/>
          </a:bodyPr>
          <a:lstStyle/>
          <a:p>
            <a:pPr marL="285750" indent="-285750" algn="l">
              <a:buFont typeface="Arial" panose="020B0604020202020204" pitchFamily="34" charset="0"/>
              <a:buChar char="•"/>
            </a:pPr>
            <a:r>
              <a:rPr lang="en-US" sz="2400" dirty="0">
                <a:latin typeface="Palatino Linotype" panose="02040502050505030304" pitchFamily="18" charset="0"/>
              </a:rPr>
              <a:t>Form found on Lumberjack Link</a:t>
            </a:r>
          </a:p>
          <a:p>
            <a:pPr marL="285750" indent="-285750" algn="l">
              <a:buFont typeface="Arial" panose="020B0604020202020204" pitchFamily="34" charset="0"/>
              <a:buChar char="•"/>
            </a:pPr>
            <a:r>
              <a:rPr lang="en-US" sz="2400" b="1" dirty="0">
                <a:latin typeface="Palatino Linotype" panose="02040502050505030304" pitchFamily="18" charset="0"/>
              </a:rPr>
              <a:t>Officers must complete training before making purchases!</a:t>
            </a:r>
          </a:p>
          <a:p>
            <a:pPr marL="285750" indent="-285750" algn="l">
              <a:buFont typeface="Arial" panose="020B0604020202020204" pitchFamily="34" charset="0"/>
              <a:buChar char="•"/>
            </a:pPr>
            <a:r>
              <a:rPr lang="en-US" sz="2400" dirty="0">
                <a:latin typeface="Palatino Linotype" panose="02040502050505030304" pitchFamily="18" charset="0"/>
              </a:rPr>
              <a:t>Money spent for org purposes</a:t>
            </a:r>
          </a:p>
          <a:p>
            <a:pPr marL="285750" indent="-285750" algn="l">
              <a:buFont typeface="Arial" panose="020B0604020202020204" pitchFamily="34" charset="0"/>
              <a:buChar char="•"/>
            </a:pPr>
            <a:r>
              <a:rPr lang="en-US" sz="2400" dirty="0">
                <a:latin typeface="Palatino Linotype" panose="02040502050505030304" pitchFamily="18" charset="0"/>
              </a:rPr>
              <a:t>Pay directly from the account without spending your own money!</a:t>
            </a:r>
          </a:p>
        </p:txBody>
      </p:sp>
      <p:cxnSp>
        <p:nvCxnSpPr>
          <p:cNvPr id="8" name="Straight Connector 7"/>
          <p:cNvCxnSpPr/>
          <p:nvPr/>
        </p:nvCxnSpPr>
        <p:spPr>
          <a:xfrm>
            <a:off x="1366284" y="3159642"/>
            <a:ext cx="43611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727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82996"/>
            <a:ext cx="4432006" cy="1607289"/>
          </a:xfrm>
        </p:spPr>
        <p:txBody>
          <a:bodyPr>
            <a:noAutofit/>
          </a:bodyPr>
          <a:lstStyle/>
          <a:p>
            <a:r>
              <a:rPr lang="en-US" sz="4400" dirty="0">
                <a:latin typeface="Palatino Linotype" panose="02040502050505030304" pitchFamily="18" charset="0"/>
              </a:rPr>
              <a:t>RSO Lost</a:t>
            </a:r>
            <a:br>
              <a:rPr lang="en-US" sz="4400" dirty="0">
                <a:latin typeface="Palatino Linotype" panose="02040502050505030304" pitchFamily="18" charset="0"/>
              </a:rPr>
            </a:br>
            <a:r>
              <a:rPr lang="en-US" sz="4400" dirty="0">
                <a:latin typeface="Palatino Linotype" panose="02040502050505030304" pitchFamily="18" charset="0"/>
              </a:rPr>
              <a:t>Receipt Memo</a:t>
            </a:r>
          </a:p>
        </p:txBody>
      </p:sp>
      <p:sp>
        <p:nvSpPr>
          <p:cNvPr id="4" name="Text Placeholder 3"/>
          <p:cNvSpPr>
            <a:spLocks noGrp="1"/>
          </p:cNvSpPr>
          <p:nvPr>
            <p:ph type="body" sz="half" idx="2"/>
          </p:nvPr>
        </p:nvSpPr>
        <p:spPr>
          <a:xfrm>
            <a:off x="747486" y="3378199"/>
            <a:ext cx="5895340" cy="2717358"/>
          </a:xfrm>
        </p:spPr>
        <p:txBody>
          <a:bodyPr>
            <a:normAutofit lnSpcReduction="10000"/>
          </a:bodyPr>
          <a:lstStyle/>
          <a:p>
            <a:pPr marL="285750" indent="-285750" algn="l">
              <a:buFont typeface="Arial" panose="020B0604020202020204" pitchFamily="34" charset="0"/>
              <a:buChar char="•"/>
            </a:pPr>
            <a:r>
              <a:rPr lang="en-US" sz="2400" dirty="0">
                <a:latin typeface="Palatino Linotype" panose="02040502050505030304" pitchFamily="18" charset="0"/>
              </a:rPr>
              <a:t>Needed if receipt/invoice cannot be found or replaced – missing info</a:t>
            </a:r>
          </a:p>
          <a:p>
            <a:pPr marL="285750" indent="-285750" algn="l">
              <a:buFont typeface="Arial" panose="020B0604020202020204" pitchFamily="34" charset="0"/>
              <a:buChar char="•"/>
            </a:pPr>
            <a:r>
              <a:rPr lang="en-US" sz="2400" dirty="0">
                <a:latin typeface="Palatino Linotype" panose="02040502050505030304" pitchFamily="18" charset="0"/>
              </a:rPr>
              <a:t>Provide explanation for missing receipt</a:t>
            </a:r>
          </a:p>
          <a:p>
            <a:pPr marL="285750" indent="-285750" algn="l">
              <a:buFont typeface="Arial" panose="020B0604020202020204" pitchFamily="34" charset="0"/>
              <a:buChar char="•"/>
            </a:pPr>
            <a:r>
              <a:rPr lang="en-US" sz="2400" dirty="0">
                <a:latin typeface="Palatino Linotype" panose="02040502050505030304" pitchFamily="18" charset="0"/>
              </a:rPr>
              <a:t>Signatures from recipient, advisor &amp; President/Treasurer</a:t>
            </a:r>
          </a:p>
          <a:p>
            <a:pPr marL="285750" indent="-285750" algn="l">
              <a:buFont typeface="Arial" panose="020B0604020202020204" pitchFamily="34" charset="0"/>
              <a:buChar char="•"/>
            </a:pPr>
            <a:r>
              <a:rPr lang="en-US" sz="2400" dirty="0">
                <a:latin typeface="Palatino Linotype" panose="02040502050505030304" pitchFamily="18" charset="0"/>
              </a:rPr>
              <a:t>Submit with Payment Request Form</a:t>
            </a:r>
          </a:p>
          <a:p>
            <a:pPr marL="285750" indent="-285750" algn="l">
              <a:buFont typeface="Arial" panose="020B0604020202020204" pitchFamily="34" charset="0"/>
              <a:buChar char="•"/>
            </a:pPr>
            <a:endParaRPr lang="en-US" dirty="0">
              <a:latin typeface="Palatino Linotype" panose="02040502050505030304" pitchFamily="18" charset="0"/>
            </a:endParaRPr>
          </a:p>
        </p:txBody>
      </p:sp>
      <p:cxnSp>
        <p:nvCxnSpPr>
          <p:cNvPr id="8" name="Straight Connector 7"/>
          <p:cNvCxnSpPr/>
          <p:nvPr/>
        </p:nvCxnSpPr>
        <p:spPr>
          <a:xfrm>
            <a:off x="1366284" y="3159642"/>
            <a:ext cx="43611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Placeholder 6"/>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2398" t="2671" r="2622" b="2671"/>
          <a:stretch/>
        </p:blipFill>
        <p:spPr>
          <a:xfrm>
            <a:off x="6758940" y="185644"/>
            <a:ext cx="5029200" cy="6486711"/>
          </a:xfrm>
          <a:ln w="38100">
            <a:solidFill>
              <a:schemeClr val="accent1"/>
            </a:solidFill>
          </a:ln>
          <a:effectLst>
            <a:outerShdw blurRad="203200" dist="177800" dir="2700000" algn="tl" rotWithShape="0">
              <a:prstClr val="black">
                <a:alpha val="40000"/>
              </a:prstClr>
            </a:outerShdw>
          </a:effectLst>
        </p:spPr>
      </p:pic>
    </p:spTree>
    <p:extLst>
      <p:ext uri="{BB962C8B-B14F-4D97-AF65-F5344CB8AC3E}">
        <p14:creationId xmlns:p14="http://schemas.microsoft.com/office/powerpoint/2010/main" val="1360693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450" y="1755897"/>
            <a:ext cx="1713345" cy="1200329"/>
          </a:xfrm>
          <a:prstGeom prst="rect">
            <a:avLst/>
          </a:prstGeom>
          <a:noFill/>
          <a:ln w="28575">
            <a:solidFill>
              <a:schemeClr val="accent1"/>
            </a:solidFill>
          </a:ln>
        </p:spPr>
        <p:txBody>
          <a:bodyPr wrap="square" rtlCol="0">
            <a:spAutoFit/>
          </a:bodyPr>
          <a:lstStyle/>
          <a:p>
            <a:pPr algn="ctr"/>
            <a:r>
              <a:rPr lang="en-US" sz="2400" dirty="0">
                <a:latin typeface="Palatino Linotype" panose="02040502050505030304" pitchFamily="18" charset="0"/>
              </a:rPr>
              <a:t>1. Get Receipts</a:t>
            </a:r>
            <a:br>
              <a:rPr lang="en-US" sz="2400" dirty="0">
                <a:latin typeface="Palatino Linotype" panose="02040502050505030304" pitchFamily="18" charset="0"/>
              </a:rPr>
            </a:br>
            <a:r>
              <a:rPr lang="en-US" sz="2400" dirty="0">
                <a:latin typeface="Palatino Linotype" panose="02040502050505030304" pitchFamily="18" charset="0"/>
              </a:rPr>
              <a:t>or Invoice</a:t>
            </a:r>
          </a:p>
        </p:txBody>
      </p:sp>
      <p:sp>
        <p:nvSpPr>
          <p:cNvPr id="5" name="TextBox 4"/>
          <p:cNvSpPr txBox="1"/>
          <p:nvPr/>
        </p:nvSpPr>
        <p:spPr>
          <a:xfrm>
            <a:off x="2726691" y="1755897"/>
            <a:ext cx="2115127" cy="1200329"/>
          </a:xfrm>
          <a:prstGeom prst="rect">
            <a:avLst/>
          </a:prstGeom>
          <a:noFill/>
          <a:ln w="28575">
            <a:solidFill>
              <a:schemeClr val="accent1"/>
            </a:solidFill>
          </a:ln>
        </p:spPr>
        <p:txBody>
          <a:bodyPr wrap="square" rtlCol="0">
            <a:spAutoFit/>
          </a:bodyPr>
          <a:lstStyle/>
          <a:p>
            <a:pPr algn="ctr"/>
            <a:r>
              <a:rPr lang="en-US" sz="2400" dirty="0">
                <a:latin typeface="Palatino Linotype" panose="02040502050505030304" pitchFamily="18" charset="0"/>
              </a:rPr>
              <a:t>2. Fill out Payment Request Form</a:t>
            </a:r>
          </a:p>
        </p:txBody>
      </p:sp>
      <p:sp>
        <p:nvSpPr>
          <p:cNvPr id="6" name="TextBox 5"/>
          <p:cNvSpPr txBox="1"/>
          <p:nvPr/>
        </p:nvSpPr>
        <p:spPr>
          <a:xfrm>
            <a:off x="5158167" y="1748970"/>
            <a:ext cx="3063609" cy="1200329"/>
          </a:xfrm>
          <a:prstGeom prst="rect">
            <a:avLst/>
          </a:prstGeom>
          <a:noFill/>
          <a:ln w="28575">
            <a:solidFill>
              <a:schemeClr val="accent1"/>
            </a:solidFill>
          </a:ln>
        </p:spPr>
        <p:txBody>
          <a:bodyPr wrap="square" rtlCol="0">
            <a:spAutoFit/>
          </a:bodyPr>
          <a:lstStyle/>
          <a:p>
            <a:pPr algn="ctr"/>
            <a:r>
              <a:rPr lang="en-US" sz="2400" dirty="0">
                <a:latin typeface="Palatino Linotype" panose="02040502050505030304" pitchFamily="18" charset="0"/>
              </a:rPr>
              <a:t>3. Obtain Signatures from Pres/Tres &amp; Advisor</a:t>
            </a:r>
          </a:p>
        </p:txBody>
      </p:sp>
      <p:sp>
        <p:nvSpPr>
          <p:cNvPr id="7" name="TextBox 6"/>
          <p:cNvSpPr txBox="1"/>
          <p:nvPr/>
        </p:nvSpPr>
        <p:spPr>
          <a:xfrm>
            <a:off x="8463799" y="1757850"/>
            <a:ext cx="2975207" cy="1200329"/>
          </a:xfrm>
          <a:prstGeom prst="rect">
            <a:avLst/>
          </a:prstGeom>
          <a:noFill/>
          <a:ln w="28575">
            <a:solidFill>
              <a:schemeClr val="accent1"/>
            </a:solidFill>
          </a:ln>
        </p:spPr>
        <p:txBody>
          <a:bodyPr wrap="square" rtlCol="0">
            <a:spAutoFit/>
          </a:bodyPr>
          <a:lstStyle/>
          <a:p>
            <a:pPr algn="ctr"/>
            <a:r>
              <a:rPr lang="en-US" sz="2400" dirty="0">
                <a:latin typeface="Palatino Linotype" panose="02040502050505030304" pitchFamily="18" charset="0"/>
              </a:rPr>
              <a:t>4. Attach necessary backup to Payment Request Form</a:t>
            </a:r>
          </a:p>
        </p:txBody>
      </p:sp>
      <p:sp>
        <p:nvSpPr>
          <p:cNvPr id="8" name="TextBox 7"/>
          <p:cNvSpPr txBox="1"/>
          <p:nvPr/>
        </p:nvSpPr>
        <p:spPr>
          <a:xfrm>
            <a:off x="4451402" y="3466150"/>
            <a:ext cx="3361543" cy="1200329"/>
          </a:xfrm>
          <a:prstGeom prst="rect">
            <a:avLst/>
          </a:prstGeom>
          <a:noFill/>
          <a:ln w="28575">
            <a:solidFill>
              <a:schemeClr val="accent1"/>
            </a:solidFill>
          </a:ln>
        </p:spPr>
        <p:txBody>
          <a:bodyPr wrap="square" rtlCol="0">
            <a:spAutoFit/>
          </a:bodyPr>
          <a:lstStyle/>
          <a:p>
            <a:pPr algn="ctr"/>
            <a:r>
              <a:rPr lang="en-US" sz="2400" dirty="0">
                <a:latin typeface="Palatino Linotype" panose="02040502050505030304" pitchFamily="18" charset="0"/>
              </a:rPr>
              <a:t>5. Submit to Club Financial Coordinator for approval</a:t>
            </a:r>
          </a:p>
        </p:txBody>
      </p:sp>
      <p:sp>
        <p:nvSpPr>
          <p:cNvPr id="10" name="TextBox 9"/>
          <p:cNvSpPr txBox="1"/>
          <p:nvPr/>
        </p:nvSpPr>
        <p:spPr>
          <a:xfrm>
            <a:off x="850086" y="5239086"/>
            <a:ext cx="3494314" cy="830997"/>
          </a:xfrm>
          <a:prstGeom prst="rect">
            <a:avLst/>
          </a:prstGeom>
          <a:noFill/>
          <a:ln w="28575">
            <a:solidFill>
              <a:schemeClr val="accent5"/>
            </a:solidFill>
          </a:ln>
        </p:spPr>
        <p:txBody>
          <a:bodyPr wrap="square" rtlCol="0">
            <a:spAutoFit/>
          </a:bodyPr>
          <a:lstStyle/>
          <a:p>
            <a:pPr algn="ctr"/>
            <a:r>
              <a:rPr lang="en-US" sz="2400" dirty="0">
                <a:latin typeface="Palatino Linotype" panose="02040502050505030304" pitchFamily="18" charset="0"/>
              </a:rPr>
              <a:t>Reimbursement Check Sent in the Mail</a:t>
            </a:r>
          </a:p>
        </p:txBody>
      </p:sp>
      <p:sp>
        <p:nvSpPr>
          <p:cNvPr id="11" name="TextBox 10"/>
          <p:cNvSpPr txBox="1"/>
          <p:nvPr/>
        </p:nvSpPr>
        <p:spPr>
          <a:xfrm>
            <a:off x="8334798" y="5239086"/>
            <a:ext cx="2560449" cy="830997"/>
          </a:xfrm>
          <a:prstGeom prst="rect">
            <a:avLst/>
          </a:prstGeom>
          <a:noFill/>
          <a:ln w="28575">
            <a:solidFill>
              <a:schemeClr val="accent5"/>
            </a:solidFill>
          </a:ln>
        </p:spPr>
        <p:txBody>
          <a:bodyPr wrap="square" rtlCol="0">
            <a:spAutoFit/>
          </a:bodyPr>
          <a:lstStyle/>
          <a:p>
            <a:pPr algn="ctr"/>
            <a:r>
              <a:rPr lang="en-US" sz="2400" dirty="0">
                <a:latin typeface="Palatino Linotype" panose="02040502050505030304" pitchFamily="18" charset="0"/>
              </a:rPr>
              <a:t>Check Sent in the Mail to Vendor</a:t>
            </a:r>
          </a:p>
        </p:txBody>
      </p:sp>
      <p:sp>
        <p:nvSpPr>
          <p:cNvPr id="16" name="TextBox 15"/>
          <p:cNvSpPr txBox="1"/>
          <p:nvPr/>
        </p:nvSpPr>
        <p:spPr>
          <a:xfrm>
            <a:off x="8609281" y="3663630"/>
            <a:ext cx="2029528" cy="1200329"/>
          </a:xfrm>
          <a:prstGeom prst="rect">
            <a:avLst/>
          </a:prstGeom>
          <a:noFill/>
          <a:ln w="28575">
            <a:solidFill>
              <a:schemeClr val="accent4"/>
            </a:solidFill>
          </a:ln>
        </p:spPr>
        <p:txBody>
          <a:bodyPr wrap="square" rtlCol="0">
            <a:spAutoFit/>
          </a:bodyPr>
          <a:lstStyle/>
          <a:p>
            <a:pPr algn="ctr"/>
            <a:r>
              <a:rPr lang="en-US" sz="2400" dirty="0">
                <a:latin typeface="Palatino Linotype" panose="02040502050505030304" pitchFamily="18" charset="0"/>
              </a:rPr>
              <a:t>Needs Additional Paperwork!</a:t>
            </a:r>
          </a:p>
        </p:txBody>
      </p:sp>
      <p:cxnSp>
        <p:nvCxnSpPr>
          <p:cNvPr id="30" name="Elbow Connector 29"/>
          <p:cNvCxnSpPr>
            <a:stCxn id="7" idx="2"/>
            <a:endCxn id="8" idx="0"/>
          </p:cNvCxnSpPr>
          <p:nvPr/>
        </p:nvCxnSpPr>
        <p:spPr>
          <a:xfrm rot="5400000">
            <a:off x="7787804" y="1302550"/>
            <a:ext cx="507971" cy="3819229"/>
          </a:xfrm>
          <a:prstGeom prst="bentConnector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3"/>
            <a:endCxn id="5" idx="1"/>
          </p:cNvCxnSpPr>
          <p:nvPr/>
        </p:nvCxnSpPr>
        <p:spPr>
          <a:xfrm>
            <a:off x="2467795" y="2356062"/>
            <a:ext cx="258896"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3"/>
            <a:endCxn id="6" idx="1"/>
          </p:cNvCxnSpPr>
          <p:nvPr/>
        </p:nvCxnSpPr>
        <p:spPr>
          <a:xfrm flipV="1">
            <a:off x="4841818" y="2349135"/>
            <a:ext cx="316349" cy="692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 idx="3"/>
            <a:endCxn id="7" idx="1"/>
          </p:cNvCxnSpPr>
          <p:nvPr/>
        </p:nvCxnSpPr>
        <p:spPr>
          <a:xfrm>
            <a:off x="8221776" y="2349135"/>
            <a:ext cx="242023" cy="888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 idx="2"/>
            <a:endCxn id="10" idx="0"/>
          </p:cNvCxnSpPr>
          <p:nvPr/>
        </p:nvCxnSpPr>
        <p:spPr>
          <a:xfrm flipH="1">
            <a:off x="2597243" y="4666479"/>
            <a:ext cx="3534931" cy="572607"/>
          </a:xfrm>
          <a:prstGeom prst="straightConnector1">
            <a:avLst/>
          </a:prstGeom>
          <a:ln w="38100">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2"/>
            <a:endCxn id="11" idx="0"/>
          </p:cNvCxnSpPr>
          <p:nvPr/>
        </p:nvCxnSpPr>
        <p:spPr>
          <a:xfrm>
            <a:off x="6132174" y="4666479"/>
            <a:ext cx="3482849" cy="572607"/>
          </a:xfrm>
          <a:prstGeom prst="straightConnector1">
            <a:avLst/>
          </a:prstGeom>
          <a:ln w="38100">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6" idx="2"/>
            <a:endCxn id="11" idx="0"/>
          </p:cNvCxnSpPr>
          <p:nvPr/>
        </p:nvCxnSpPr>
        <p:spPr>
          <a:xfrm flipH="1">
            <a:off x="9615023" y="4863959"/>
            <a:ext cx="9022" cy="37512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Title 6"/>
          <p:cNvSpPr txBox="1">
            <a:spLocks/>
          </p:cNvSpPr>
          <p:nvPr/>
        </p:nvSpPr>
        <p:spPr>
          <a:xfrm>
            <a:off x="1139900" y="774089"/>
            <a:ext cx="9984548" cy="793469"/>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Palatino Linotype" panose="02040502050505030304" pitchFamily="18" charset="0"/>
              </a:rPr>
              <a:t>Steps to use the Payment Request Form</a:t>
            </a:r>
          </a:p>
        </p:txBody>
      </p:sp>
      <p:sp>
        <p:nvSpPr>
          <p:cNvPr id="31" name="TextBox 30"/>
          <p:cNvSpPr txBox="1"/>
          <p:nvPr/>
        </p:nvSpPr>
        <p:spPr>
          <a:xfrm>
            <a:off x="5059081" y="5224157"/>
            <a:ext cx="2146183" cy="830997"/>
          </a:xfrm>
          <a:prstGeom prst="rect">
            <a:avLst/>
          </a:prstGeom>
          <a:noFill/>
          <a:ln w="28575">
            <a:solidFill>
              <a:schemeClr val="accent5"/>
            </a:solidFill>
          </a:ln>
        </p:spPr>
        <p:txBody>
          <a:bodyPr wrap="square" rtlCol="0">
            <a:spAutoFit/>
          </a:bodyPr>
          <a:lstStyle/>
          <a:p>
            <a:pPr algn="ctr"/>
            <a:r>
              <a:rPr lang="en-US" sz="2400" dirty="0">
                <a:latin typeface="Palatino Linotype" panose="02040502050505030304" pitchFamily="18" charset="0"/>
              </a:rPr>
              <a:t>Pay online</a:t>
            </a:r>
            <a:br>
              <a:rPr lang="en-US" sz="2400" dirty="0">
                <a:latin typeface="Palatino Linotype" panose="02040502050505030304" pitchFamily="18" charset="0"/>
              </a:rPr>
            </a:br>
            <a:r>
              <a:rPr lang="en-US" sz="2400" dirty="0">
                <a:latin typeface="Palatino Linotype" panose="02040502050505030304" pitchFamily="18" charset="0"/>
              </a:rPr>
              <a:t>with ProCard</a:t>
            </a:r>
          </a:p>
        </p:txBody>
      </p:sp>
      <p:cxnSp>
        <p:nvCxnSpPr>
          <p:cNvPr id="45" name="Straight Arrow Connector 44"/>
          <p:cNvCxnSpPr>
            <a:stCxn id="8" idx="2"/>
            <a:endCxn id="31" idx="0"/>
          </p:cNvCxnSpPr>
          <p:nvPr/>
        </p:nvCxnSpPr>
        <p:spPr>
          <a:xfrm flipH="1">
            <a:off x="6132173" y="4666479"/>
            <a:ext cx="1" cy="557678"/>
          </a:xfrm>
          <a:prstGeom prst="straightConnector1">
            <a:avLst/>
          </a:prstGeom>
          <a:ln w="38100">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11371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300"/>
                                        <p:tgtEl>
                                          <p:spTgt spid="32"/>
                                        </p:tgtEl>
                                      </p:cBhvr>
                                    </p:animEffect>
                                  </p:childTnLst>
                                </p:cTn>
                              </p:par>
                            </p:childTnLst>
                          </p:cTn>
                        </p:par>
                        <p:par>
                          <p:cTn id="13" fill="hold">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300"/>
                                        <p:tgtEl>
                                          <p:spTgt spid="34"/>
                                        </p:tgtEl>
                                      </p:cBhvr>
                                    </p:animEffect>
                                  </p:childTnLst>
                                </p:cTn>
                              </p:par>
                            </p:childTnLst>
                          </p:cTn>
                        </p:par>
                        <p:par>
                          <p:cTn id="22" fill="hold">
                            <p:stCondLst>
                              <p:cond delay="3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3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300"/>
                                        <p:tgtEl>
                                          <p:spTgt spid="36"/>
                                        </p:tgtEl>
                                      </p:cBhvr>
                                    </p:animEffect>
                                  </p:childTnLst>
                                </p:cTn>
                              </p:par>
                            </p:childTnLst>
                          </p:cTn>
                        </p:par>
                        <p:par>
                          <p:cTn id="31" fill="hold">
                            <p:stCondLst>
                              <p:cond delay="3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3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300"/>
                                        <p:tgtEl>
                                          <p:spTgt spid="30"/>
                                        </p:tgtEl>
                                      </p:cBhvr>
                                    </p:animEffect>
                                  </p:childTnLst>
                                </p:cTn>
                              </p:par>
                            </p:childTnLst>
                          </p:cTn>
                        </p:par>
                        <p:par>
                          <p:cTn id="40" fill="hold">
                            <p:stCondLst>
                              <p:cond delay="3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3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300"/>
                                        <p:tgtEl>
                                          <p:spTgt spid="40"/>
                                        </p:tgtEl>
                                      </p:cBhvr>
                                    </p:animEffect>
                                  </p:childTnLst>
                                </p:cTn>
                              </p:par>
                            </p:childTnLst>
                          </p:cTn>
                        </p:par>
                        <p:par>
                          <p:cTn id="49" fill="hold">
                            <p:stCondLst>
                              <p:cond delay="3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3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300"/>
                                        <p:tgtEl>
                                          <p:spTgt spid="45"/>
                                        </p:tgtEl>
                                      </p:cBhvr>
                                    </p:animEffect>
                                  </p:childTnLst>
                                </p:cTn>
                              </p:par>
                            </p:childTnLst>
                          </p:cTn>
                        </p:par>
                        <p:par>
                          <p:cTn id="58" fill="hold">
                            <p:stCondLst>
                              <p:cond delay="3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3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300"/>
                                        <p:tgtEl>
                                          <p:spTgt spid="42"/>
                                        </p:tgtEl>
                                      </p:cBhvr>
                                    </p:animEffect>
                                  </p:childTnLst>
                                </p:cTn>
                              </p:par>
                            </p:childTnLst>
                          </p:cTn>
                        </p:par>
                        <p:par>
                          <p:cTn id="67" fill="hold">
                            <p:stCondLst>
                              <p:cond delay="300"/>
                            </p:stCondLst>
                            <p:childTnLst>
                              <p:par>
                                <p:cTn id="68" presetID="10"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3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300"/>
                                        <p:tgtEl>
                                          <p:spTgt spid="4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6" grpId="0" animBg="1"/>
      <p:bldP spid="3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TotalTime>
  <Words>1922</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Palatino Linotype</vt:lpstr>
      <vt:lpstr>Organic</vt:lpstr>
      <vt:lpstr>Financial Management Training</vt:lpstr>
      <vt:lpstr>3. Using Your RSO’s Money</vt:lpstr>
      <vt:lpstr>“What can organization money be spent on?”</vt:lpstr>
      <vt:lpstr>Direct Payments</vt:lpstr>
      <vt:lpstr>Where can the ProCard be used?</vt:lpstr>
      <vt:lpstr>Reimbursements</vt:lpstr>
      <vt:lpstr>RSO Payment Request Form</vt:lpstr>
      <vt:lpstr>RSO Lost Receipt Memo</vt:lpstr>
      <vt:lpstr>PowerPoint Presentation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Management Training</dc:title>
  <dc:creator>Gina Yap</dc:creator>
  <cp:lastModifiedBy>gy17</cp:lastModifiedBy>
  <cp:revision>39</cp:revision>
  <dcterms:created xsi:type="dcterms:W3CDTF">2020-08-03T20:56:27Z</dcterms:created>
  <dcterms:modified xsi:type="dcterms:W3CDTF">2020-08-21T16:55:42Z</dcterms:modified>
</cp:coreProperties>
</file>